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x="18288000" cy="10287000"/>
  <p:notesSz cx="6858000" cy="9144000"/>
  <p:embeddedFontLst>
    <p:embeddedFont>
      <p:font typeface="Forum" charset="1" panose="02000000000000000000"/>
      <p:regular r:id="rId76"/>
    </p:embeddedFont>
    <p:embeddedFont>
      <p:font typeface="TT Drugs" charset="1" panose="02000503060000020003"/>
      <p:regular r:id="rId77"/>
    </p:embeddedFont>
    <p:embeddedFont>
      <p:font typeface="TT Drugs Bold" charset="1" panose="02000803060000020003"/>
      <p:regular r:id="rId7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4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4.png" Type="http://schemas.openxmlformats.org/officeDocument/2006/relationships/image"/><Relationship Id="rId4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Relationship Id="rId4" Target="../media/image21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4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8142" y="5296576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09" y="0"/>
                </a:lnTo>
                <a:lnTo>
                  <a:pt x="1053590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843112" y="4566854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241037" y="3051448"/>
            <a:ext cx="13406133" cy="3862917"/>
            <a:chOff x="0" y="0"/>
            <a:chExt cx="17874844" cy="515055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7874844" cy="19601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519"/>
                </a:lnSpc>
              </a:pPr>
              <a:r>
                <a:rPr lang="en-US" sz="9599">
                  <a:solidFill>
                    <a:srgbClr val="FFFFFF"/>
                  </a:solidFill>
                  <a:latin typeface="Forum"/>
                  <a:ea typeface="Forum"/>
                  <a:cs typeface="Forum"/>
                  <a:sym typeface="Forum"/>
                </a:rPr>
                <a:t>CZĘŚĆ DRUGA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123822"/>
              <a:ext cx="17874844" cy="3026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755647" indent="-377824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Optymalizacja wideo</a:t>
              </a:r>
            </a:p>
            <a:p>
              <a:pPr algn="ctr" marL="755647" indent="-377824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Optymalizacja animacji i CSS</a:t>
              </a:r>
            </a:p>
            <a:p>
              <a:pPr algn="ctr" marL="755647" indent="-377824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Optymalizacja JavaScript i zasobów</a:t>
              </a:r>
            </a:p>
            <a:p>
              <a:pPr algn="ctr" marL="755647" indent="-377824" lvl="1">
                <a:lnSpc>
                  <a:spcPts val="4549"/>
                </a:lnSpc>
                <a:buFont typeface="Arial"/>
                <a:buChar char="•"/>
              </a:pPr>
              <a:r>
                <a:rPr lang="en-US" sz="3499">
                  <a:solidFill>
                    <a:srgbClr val="FFFFFF"/>
                  </a:solidFill>
                  <a:latin typeface="TT Drugs"/>
                  <a:ea typeface="TT Drugs"/>
                  <a:cs typeface="TT Drugs"/>
                  <a:sym typeface="TT Drugs"/>
                </a:rPr>
                <a:t>Wykorzystanie cache i CDN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71200">
            <a:off x="8281027" y="-280086"/>
            <a:ext cx="14343539" cy="13070550"/>
          </a:xfrm>
          <a:custGeom>
            <a:avLst/>
            <a:gdLst/>
            <a:ahLst/>
            <a:cxnLst/>
            <a:rect r="r" b="b" t="t" l="l"/>
            <a:pathLst>
              <a:path h="13070550" w="14343539">
                <a:moveTo>
                  <a:pt x="0" y="0"/>
                </a:moveTo>
                <a:lnTo>
                  <a:pt x="14343538" y="0"/>
                </a:lnTo>
                <a:lnTo>
                  <a:pt x="14343538" y="13070549"/>
                </a:lnTo>
                <a:lnTo>
                  <a:pt x="0" y="1307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7758" y="702116"/>
            <a:ext cx="13347998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Lazy loading – film ładowany dopiero, gdy użytkownik przewinie stronę.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Technika: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preload="none"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dynamiczne ładowanie iframe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loading="lazy" (dla obrazów, iframe)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7758" y="4208769"/>
            <a:ext cx="5940028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Zalety: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Krótszy czas ładowania strony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Oszczędność transferu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7758" y="6995621"/>
            <a:ext cx="1625163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99"/>
              </a:lnSpc>
              <a:spcBef>
                <a:spcPct val="0"/>
              </a:spcBef>
            </a:pPr>
            <a:r>
              <a:rPr lang="en-US" b="true" sz="3165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99"/>
              </a:lnSpc>
              <a:spcBef>
                <a:spcPct val="0"/>
              </a:spcBef>
            </a:pPr>
            <a:r>
              <a:rPr lang="en-US" b="true" sz="3165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WIDEO NA DOLE ARTYKUŁU NIE ŁADUJE SIĘ OD RAZU = SZYBSZY START STRONY.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781169" y="-4716760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9" y="0"/>
                </a:lnTo>
                <a:lnTo>
                  <a:pt x="8825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23702" y="3512840"/>
            <a:ext cx="6741277" cy="9125247"/>
          </a:xfrm>
          <a:custGeom>
            <a:avLst/>
            <a:gdLst/>
            <a:ahLst/>
            <a:cxnLst/>
            <a:rect r="r" b="b" t="t" l="l"/>
            <a:pathLst>
              <a:path h="9125247" w="6741277">
                <a:moveTo>
                  <a:pt x="0" y="0"/>
                </a:moveTo>
                <a:lnTo>
                  <a:pt x="6741277" y="0"/>
                </a:lnTo>
                <a:lnTo>
                  <a:pt x="6741277" y="9125248"/>
                </a:lnTo>
                <a:lnTo>
                  <a:pt x="0" y="91252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9798" y="4405313"/>
            <a:ext cx="13125946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OBRAZY ZASTĘPCZE – LCP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14474">
            <a:off x="-2487240" y="7946833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8" y="0"/>
                </a:lnTo>
                <a:lnTo>
                  <a:pt x="7518608" y="4680334"/>
                </a:lnTo>
                <a:lnTo>
                  <a:pt x="0" y="468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1816" y="1009650"/>
            <a:ext cx="8765481" cy="490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Zamiast ładować film – pokazujemy miniaturkę: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mniejsze obciążenie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lepszy LCP (Largest Contentful Paint)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użytkownik sam klika „play”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Technika: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poster="obraz.jpg"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preload="none"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01816" y="6263392"/>
            <a:ext cx="14783594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Zamiast wideo: obraz 120 kB. Film ładuje się dopiero po kliknięciu.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260331" y="-1676655"/>
            <a:ext cx="3731081" cy="3353309"/>
          </a:xfrm>
          <a:custGeom>
            <a:avLst/>
            <a:gdLst/>
            <a:ahLst/>
            <a:cxnLst/>
            <a:rect r="r" b="b" t="t" l="l"/>
            <a:pathLst>
              <a:path h="3353309" w="3731081">
                <a:moveTo>
                  <a:pt x="0" y="0"/>
                </a:moveTo>
                <a:lnTo>
                  <a:pt x="3731082" y="0"/>
                </a:lnTo>
                <a:lnTo>
                  <a:pt x="3731082" y="3353310"/>
                </a:lnTo>
                <a:lnTo>
                  <a:pt x="0" y="3353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4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01055" y="5566339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00814" y="6865054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10" y="0"/>
                </a:lnTo>
                <a:lnTo>
                  <a:pt x="10535910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3383954" y="7457671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13426" y="3676650"/>
            <a:ext cx="172593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AUTOODTWARZANIE – KIEDY WARTO, A KIEDY NIE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3203" y="8073177"/>
            <a:ext cx="4664968" cy="3545376"/>
          </a:xfrm>
          <a:custGeom>
            <a:avLst/>
            <a:gdLst/>
            <a:ahLst/>
            <a:cxnLst/>
            <a:rect r="r" b="b" t="t" l="l"/>
            <a:pathLst>
              <a:path h="3545376" w="4664968">
                <a:moveTo>
                  <a:pt x="0" y="0"/>
                </a:moveTo>
                <a:lnTo>
                  <a:pt x="4664968" y="0"/>
                </a:lnTo>
                <a:lnTo>
                  <a:pt x="4664968" y="3545376"/>
                </a:lnTo>
                <a:lnTo>
                  <a:pt x="0" y="3545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56021" y="-1800803"/>
            <a:ext cx="10568316" cy="11907962"/>
          </a:xfrm>
          <a:custGeom>
            <a:avLst/>
            <a:gdLst/>
            <a:ahLst/>
            <a:cxnLst/>
            <a:rect r="r" b="b" t="t" l="l"/>
            <a:pathLst>
              <a:path h="11907962" w="10568316">
                <a:moveTo>
                  <a:pt x="0" y="0"/>
                </a:moveTo>
                <a:lnTo>
                  <a:pt x="10568316" y="0"/>
                </a:lnTo>
                <a:lnTo>
                  <a:pt x="10568316" y="11907962"/>
                </a:lnTo>
                <a:lnTo>
                  <a:pt x="0" y="119079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2888776">
            <a:off x="-1194321" y="-1495718"/>
            <a:ext cx="4805519" cy="2991435"/>
          </a:xfrm>
          <a:custGeom>
            <a:avLst/>
            <a:gdLst/>
            <a:ahLst/>
            <a:cxnLst/>
            <a:rect r="r" b="b" t="t" l="l"/>
            <a:pathLst>
              <a:path h="2991435" w="4805519">
                <a:moveTo>
                  <a:pt x="0" y="2991436"/>
                </a:moveTo>
                <a:lnTo>
                  <a:pt x="4805519" y="2991436"/>
                </a:lnTo>
                <a:lnTo>
                  <a:pt x="4805519" y="0"/>
                </a:lnTo>
                <a:lnTo>
                  <a:pt x="0" y="0"/>
                </a:lnTo>
                <a:lnTo>
                  <a:pt x="0" y="2991436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7515" y="1009650"/>
            <a:ext cx="8123536" cy="59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Autoplay = automatyczne odtwarzanie filmu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Problemy: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Wysokie zużycie danych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Może irytować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Często blokowane przez przeglądarki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Zalecenia: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Tylko muted autoplay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Tylko po kliknięciu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Unikać na mobilnych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75406" y="7458516"/>
            <a:ext cx="11264773" cy="1050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b="true" sz="3481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4177"/>
              </a:lnSpc>
              <a:spcBef>
                <a:spcPct val="0"/>
              </a:spcBef>
            </a:pPr>
            <a:r>
              <a:rPr lang="en-US" b="true" sz="3481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Film w tle z muzyką? Lepiej dodać opcję „Odtwórz”.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22601" y="3676650"/>
            <a:ext cx="17365399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KOMPRESJA WIDEO – REALNE EFEKTY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242776" y="-353664"/>
            <a:ext cx="9129712" cy="10287000"/>
          </a:xfrm>
          <a:custGeom>
            <a:avLst/>
            <a:gdLst/>
            <a:ahLst/>
            <a:cxnLst/>
            <a:rect r="r" b="b" t="t" l="l"/>
            <a:pathLst>
              <a:path h="10287000" w="9129712">
                <a:moveTo>
                  <a:pt x="0" y="0"/>
                </a:moveTo>
                <a:lnTo>
                  <a:pt x="9129713" y="0"/>
                </a:lnTo>
                <a:lnTo>
                  <a:pt x="912971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90487" y="-2020485"/>
            <a:ext cx="8842621" cy="7726240"/>
          </a:xfrm>
          <a:custGeom>
            <a:avLst/>
            <a:gdLst/>
            <a:ahLst/>
            <a:cxnLst/>
            <a:rect r="r" b="b" t="t" l="l"/>
            <a:pathLst>
              <a:path h="7726240" w="8842621">
                <a:moveTo>
                  <a:pt x="0" y="0"/>
                </a:moveTo>
                <a:lnTo>
                  <a:pt x="8842620" y="0"/>
                </a:lnTo>
                <a:lnTo>
                  <a:pt x="8842620" y="7726240"/>
                </a:lnTo>
                <a:lnTo>
                  <a:pt x="0" y="7726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3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216980">
            <a:off x="-3466537" y="4435014"/>
            <a:ext cx="10020822" cy="8229600"/>
          </a:xfrm>
          <a:custGeom>
            <a:avLst/>
            <a:gdLst/>
            <a:ahLst/>
            <a:cxnLst/>
            <a:rect r="r" b="b" t="t" l="l"/>
            <a:pathLst>
              <a:path h="8229600" w="10020822">
                <a:moveTo>
                  <a:pt x="0" y="0"/>
                </a:moveTo>
                <a:lnTo>
                  <a:pt x="10020822" y="0"/>
                </a:lnTo>
                <a:lnTo>
                  <a:pt x="1002082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39245" y="1127470"/>
            <a:ext cx="11035507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Kompresja = mniejszy rozmiar filmu bez dużej straty jakości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Narzędzia: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HandBrake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FFmpeg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Online Video Compressor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039245" y="4141766"/>
            <a:ext cx="5811708" cy="1993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  <a:spcBef>
                <a:spcPct val="0"/>
              </a:spcBef>
            </a:pPr>
            <a:r>
              <a:rPr lang="en-US" b="true" sz="328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947"/>
              </a:lnSpc>
              <a:spcBef>
                <a:spcPct val="0"/>
              </a:spcBef>
            </a:pPr>
            <a:r>
              <a:rPr lang="en-US" b="true" sz="328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– Oryginalny plik: 25 MB</a:t>
            </a:r>
          </a:p>
          <a:p>
            <a:pPr algn="l">
              <a:lnSpc>
                <a:spcPts val="3947"/>
              </a:lnSpc>
              <a:spcBef>
                <a:spcPct val="0"/>
              </a:spcBef>
            </a:pPr>
            <a:r>
              <a:rPr lang="en-US" b="true" sz="328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– Po kompresji: 4 MB</a:t>
            </a:r>
          </a:p>
          <a:p>
            <a:pPr algn="l">
              <a:lnSpc>
                <a:spcPts val="3947"/>
              </a:lnSpc>
              <a:spcBef>
                <a:spcPct val="0"/>
              </a:spcBef>
            </a:pPr>
            <a:r>
              <a:rPr lang="en-US" b="true" sz="328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– Różnica: 84% mniej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90724" y="6359064"/>
            <a:ext cx="5287566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Efekty: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szybsze ładowanie strony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mniejsze zużycie transferu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lepsze wyniki SEO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3842" y="-2131235"/>
            <a:ext cx="16571540" cy="16494271"/>
          </a:xfrm>
          <a:custGeom>
            <a:avLst/>
            <a:gdLst/>
            <a:ahLst/>
            <a:cxnLst/>
            <a:rect r="r" b="b" t="t" l="l"/>
            <a:pathLst>
              <a:path h="16494271" w="16571540">
                <a:moveTo>
                  <a:pt x="0" y="0"/>
                </a:moveTo>
                <a:lnTo>
                  <a:pt x="16571541" y="0"/>
                </a:lnTo>
                <a:lnTo>
                  <a:pt x="16571541" y="16494271"/>
                </a:lnTo>
                <a:lnTo>
                  <a:pt x="0" y="16494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-2947" r="0" b="-294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303164">
            <a:off x="-1934857" y="-270631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9" y="0"/>
                </a:lnTo>
                <a:lnTo>
                  <a:pt x="8825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526605"/>
            <a:ext cx="1660435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OPTYMALIZACJA ANIMACJI I CSS: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4673999"/>
            <a:ext cx="18288000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9"/>
              </a:lnSpc>
              <a:spcBef>
                <a:spcPct val="0"/>
              </a:spcBef>
            </a:pPr>
            <a:r>
              <a:rPr lang="en-US" sz="78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WPROWADZENIE DO OPTYMALIZACJI ANIMACJI I CSS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4522" y="2654442"/>
            <a:ext cx="16474778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Animacje i efekty CSS poprawiają wizualne wrażenia, ale mogą znacząco obciążać stronę.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Optymalizacja pozwala: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zredukować zużycie CPU,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zmniejszyć liczbę reflow/repaint,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poprawić płynność i responsywność interfejsu.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4522" y="7220334"/>
            <a:ext cx="1828800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  <a:spcBef>
                <a:spcPct val="0"/>
              </a:spcBef>
            </a:pPr>
            <a:r>
              <a:rPr lang="en-US" b="true" sz="328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947"/>
              </a:lnSpc>
              <a:spcBef>
                <a:spcPct val="0"/>
              </a:spcBef>
            </a:pPr>
            <a:r>
              <a:rPr lang="en-US" b="true" sz="328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Nieprawidłowa animacja, która przelicza właściwości top i left, może spowodować spowolnienie przy każdej zmianie położenia elementu.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4418168" y="-2140944"/>
            <a:ext cx="12594362" cy="13274689"/>
          </a:xfrm>
          <a:custGeom>
            <a:avLst/>
            <a:gdLst/>
            <a:ahLst/>
            <a:cxnLst/>
            <a:rect r="r" b="b" t="t" l="l"/>
            <a:pathLst>
              <a:path h="13274689" w="12594362">
                <a:moveTo>
                  <a:pt x="0" y="0"/>
                </a:moveTo>
                <a:lnTo>
                  <a:pt x="12594361" y="0"/>
                </a:lnTo>
                <a:lnTo>
                  <a:pt x="12594361" y="13274690"/>
                </a:lnTo>
                <a:lnTo>
                  <a:pt x="0" y="132746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2807" y="3676650"/>
            <a:ext cx="182880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CSS ANIMATIONS VS. JAVASCRIPT ANIMATIONS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907721" y="-3664523"/>
            <a:ext cx="15244562" cy="17176972"/>
          </a:xfrm>
          <a:custGeom>
            <a:avLst/>
            <a:gdLst/>
            <a:ahLst/>
            <a:cxnLst/>
            <a:rect r="r" b="b" t="t" l="l"/>
            <a:pathLst>
              <a:path h="17176972" w="15244562">
                <a:moveTo>
                  <a:pt x="0" y="0"/>
                </a:moveTo>
                <a:lnTo>
                  <a:pt x="15244563" y="0"/>
                </a:lnTo>
                <a:lnTo>
                  <a:pt x="15244563" y="17176972"/>
                </a:lnTo>
                <a:lnTo>
                  <a:pt x="0" y="171769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271090" y="3819967"/>
            <a:ext cx="10887413" cy="4275840"/>
            <a:chOff x="0" y="0"/>
            <a:chExt cx="14516550" cy="57011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5204339"/>
              <a:ext cx="14516550" cy="4967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55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4516550" cy="481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9479"/>
                </a:lnSpc>
              </a:pPr>
              <a:r>
                <a:rPr lang="en-US" sz="7899">
                  <a:solidFill>
                    <a:srgbClr val="FFFFFF"/>
                  </a:solidFill>
                  <a:latin typeface="Forum"/>
                  <a:ea typeface="Forum"/>
                  <a:cs typeface="Forum"/>
                  <a:sym typeface="Forum"/>
                </a:rPr>
                <a:t>DLACZEGO WARTO OPTYMALIZOWAĆ WIDEO?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047113" y="-2271713"/>
            <a:ext cx="6151626" cy="8229600"/>
          </a:xfrm>
          <a:custGeom>
            <a:avLst/>
            <a:gdLst/>
            <a:ahLst/>
            <a:cxnLst/>
            <a:rect r="r" b="b" t="t" l="l"/>
            <a:pathLst>
              <a:path h="8229600" w="6151626">
                <a:moveTo>
                  <a:pt x="0" y="0"/>
                </a:moveTo>
                <a:lnTo>
                  <a:pt x="6151626" y="0"/>
                </a:lnTo>
                <a:lnTo>
                  <a:pt x="61516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161838">
            <a:off x="12251834" y="-2061941"/>
            <a:ext cx="6151626" cy="8229600"/>
          </a:xfrm>
          <a:custGeom>
            <a:avLst/>
            <a:gdLst/>
            <a:ahLst/>
            <a:cxnLst/>
            <a:rect r="r" b="b" t="t" l="l"/>
            <a:pathLst>
              <a:path h="8229600" w="6151626">
                <a:moveTo>
                  <a:pt x="0" y="0"/>
                </a:moveTo>
                <a:lnTo>
                  <a:pt x="6151626" y="0"/>
                </a:lnTo>
                <a:lnTo>
                  <a:pt x="61516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26060" y="1437685"/>
            <a:ext cx="12435880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OPTYMALIZACJA WIDEO: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5749023"/>
            <a:ext cx="12016846" cy="0"/>
          </a:xfrm>
          <a:prstGeom prst="line">
            <a:avLst/>
          </a:prstGeom>
          <a:ln cap="rnd" w="9525">
            <a:solidFill>
              <a:srgbClr val="0F2A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1009650"/>
            <a:ext cx="12646621" cy="381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CSS Animations: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Szybsze i efektywne, gdyż przeglądarka optymalizuje je przez GPU.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Idealne do prostych efektów (przejścia, fade-in/out).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JavaScript Animations: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Dają większą kontrolę (np. synchronizacja z logiką aplikacji).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Mogą być bardziej zasobożerne, jeśli nie są zoptymalizowane.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6658661"/>
            <a:ext cx="1725930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  <a:spcBef>
                <a:spcPct val="0"/>
              </a:spcBef>
            </a:pPr>
            <a:r>
              <a:rPr lang="en-US" b="true" sz="328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947"/>
              </a:lnSpc>
              <a:spcBef>
                <a:spcPct val="0"/>
              </a:spcBef>
            </a:pPr>
            <a:r>
              <a:rPr lang="en-US" b="true" sz="328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Efekt hover na przycisku lepiej osiągnąć przy pomocy CSS (transition), a skomplikowane sekwencje animacji – przy użyciu JS (np. biblioteka GSAP).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424855" y="-2492754"/>
            <a:ext cx="10568316" cy="11907962"/>
          </a:xfrm>
          <a:custGeom>
            <a:avLst/>
            <a:gdLst/>
            <a:ahLst/>
            <a:cxnLst/>
            <a:rect r="r" b="b" t="t" l="l"/>
            <a:pathLst>
              <a:path h="11907962" w="10568316">
                <a:moveTo>
                  <a:pt x="0" y="0"/>
                </a:moveTo>
                <a:lnTo>
                  <a:pt x="10568317" y="0"/>
                </a:lnTo>
                <a:lnTo>
                  <a:pt x="10568317" y="11907962"/>
                </a:lnTo>
                <a:lnTo>
                  <a:pt x="0" y="11907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950794" y="5426237"/>
            <a:ext cx="10568316" cy="11907962"/>
          </a:xfrm>
          <a:custGeom>
            <a:avLst/>
            <a:gdLst/>
            <a:ahLst/>
            <a:cxnLst/>
            <a:rect r="r" b="b" t="t" l="l"/>
            <a:pathLst>
              <a:path h="11907962" w="10568316">
                <a:moveTo>
                  <a:pt x="0" y="0"/>
                </a:moveTo>
                <a:lnTo>
                  <a:pt x="10568316" y="0"/>
                </a:lnTo>
                <a:lnTo>
                  <a:pt x="10568316" y="11907962"/>
                </a:lnTo>
                <a:lnTo>
                  <a:pt x="0" y="119079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9691" y="3676650"/>
            <a:ext cx="182880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TRANSFORMACJE GPU – CO, JAK I DLACZEGO?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544374" y="305227"/>
            <a:ext cx="12594362" cy="13274689"/>
          </a:xfrm>
          <a:custGeom>
            <a:avLst/>
            <a:gdLst/>
            <a:ahLst/>
            <a:cxnLst/>
            <a:rect r="r" b="b" t="t" l="l"/>
            <a:pathLst>
              <a:path h="13274689" w="12594362">
                <a:moveTo>
                  <a:pt x="0" y="0"/>
                </a:moveTo>
                <a:lnTo>
                  <a:pt x="12594362" y="0"/>
                </a:lnTo>
                <a:lnTo>
                  <a:pt x="12594362" y="13274689"/>
                </a:lnTo>
                <a:lnTo>
                  <a:pt x="0" y="1327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914474">
            <a:off x="12921006" y="-1649754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8" y="0"/>
                </a:lnTo>
                <a:lnTo>
                  <a:pt x="7518608" y="4680334"/>
                </a:lnTo>
                <a:lnTo>
                  <a:pt x="0" y="4680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8094" y="5814171"/>
            <a:ext cx="8035869" cy="1076224"/>
          </a:xfrm>
          <a:custGeom>
            <a:avLst/>
            <a:gdLst/>
            <a:ahLst/>
            <a:cxnLst/>
            <a:rect r="r" b="b" t="t" l="l"/>
            <a:pathLst>
              <a:path h="1076224" w="8035869">
                <a:moveTo>
                  <a:pt x="0" y="0"/>
                </a:moveTo>
                <a:lnTo>
                  <a:pt x="8035869" y="0"/>
                </a:lnTo>
                <a:lnTo>
                  <a:pt x="8035869" y="1076224"/>
                </a:lnTo>
                <a:lnTo>
                  <a:pt x="0" y="1076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601" r="0" b="-257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8050" y="8128645"/>
            <a:ext cx="13267937" cy="1164630"/>
          </a:xfrm>
          <a:custGeom>
            <a:avLst/>
            <a:gdLst/>
            <a:ahLst/>
            <a:cxnLst/>
            <a:rect r="r" b="b" t="t" l="l"/>
            <a:pathLst>
              <a:path h="1164630" w="13267937">
                <a:moveTo>
                  <a:pt x="0" y="0"/>
                </a:moveTo>
                <a:lnTo>
                  <a:pt x="13267936" y="0"/>
                </a:lnTo>
                <a:lnTo>
                  <a:pt x="13267936" y="1164630"/>
                </a:lnTo>
                <a:lnTo>
                  <a:pt x="0" y="1164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2" t="-2238" r="-1622" b="-1016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8050" y="1009650"/>
            <a:ext cx="14590216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Zamiast animować właściwości takie jak top, left – używaj transform: translate().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Zalety: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Animacje wykonywane przez GPU.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Płynniejsze przejścia i mniejsze zużycie CPU.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8094" y="3456534"/>
            <a:ext cx="1916708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b="true" sz="3288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ctr">
              <a:lnSpc>
                <a:spcPts val="3945"/>
              </a:lnSpc>
              <a:spcBef>
                <a:spcPct val="0"/>
              </a:spcBef>
            </a:pPr>
            <a:r>
              <a:rPr lang="en-US" b="true" sz="3288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Zamiast:</a:t>
            </a:r>
          </a:p>
          <a:p>
            <a:pPr algn="ctr">
              <a:lnSpc>
                <a:spcPts val="3945"/>
              </a:lnSpc>
              <a:spcBef>
                <a:spcPct val="0"/>
              </a:spcBef>
            </a:pPr>
          </a:p>
          <a:p>
            <a:pPr algn="l">
              <a:lnSpc>
                <a:spcPts val="3945"/>
              </a:lnSpc>
              <a:spcBef>
                <a:spcPct val="0"/>
              </a:spcBef>
            </a:pPr>
            <a:r>
              <a:rPr lang="en-US" b="true" sz="3288">
                <a:solidFill>
                  <a:srgbClr val="3D7692"/>
                </a:solidFill>
                <a:latin typeface="TT Drugs Bold"/>
                <a:ea typeface="TT Drugs Bold"/>
                <a:cs typeface="TT Drugs Bold"/>
                <a:sym typeface="TT Drugs Bold"/>
              </a:rPr>
              <a:t>css: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8094" y="7252345"/>
            <a:ext cx="985937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7"/>
              </a:lnSpc>
              <a:spcBef>
                <a:spcPct val="0"/>
              </a:spcBef>
            </a:pPr>
            <a:r>
              <a:rPr lang="en-US" b="true" sz="328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Użyj: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77216" y="3995708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647383" y="8110508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10" y="0"/>
                </a:lnTo>
                <a:lnTo>
                  <a:pt x="10535910" y="11105043"/>
                </a:lnTo>
                <a:lnTo>
                  <a:pt x="0" y="11105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5225466" y="-3086100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74653" y="762000"/>
            <a:ext cx="15002887" cy="438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UŻYCIE WILL-CHANGE – WSKAZÓWKA DLA PRZEGLĄDARKI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71200">
            <a:off x="7112399" y="1134568"/>
            <a:ext cx="14343539" cy="13070550"/>
          </a:xfrm>
          <a:custGeom>
            <a:avLst/>
            <a:gdLst/>
            <a:ahLst/>
            <a:cxnLst/>
            <a:rect r="r" b="b" t="t" l="l"/>
            <a:pathLst>
              <a:path h="13070550" w="14343539">
                <a:moveTo>
                  <a:pt x="0" y="0"/>
                </a:moveTo>
                <a:lnTo>
                  <a:pt x="14343538" y="0"/>
                </a:lnTo>
                <a:lnTo>
                  <a:pt x="14343538" y="13070550"/>
                </a:lnTo>
                <a:lnTo>
                  <a:pt x="0" y="1307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8079" y="5500517"/>
            <a:ext cx="7247378" cy="1855609"/>
          </a:xfrm>
          <a:custGeom>
            <a:avLst/>
            <a:gdLst/>
            <a:ahLst/>
            <a:cxnLst/>
            <a:rect r="r" b="b" t="t" l="l"/>
            <a:pathLst>
              <a:path h="1855609" w="7247378">
                <a:moveTo>
                  <a:pt x="0" y="0"/>
                </a:moveTo>
                <a:lnTo>
                  <a:pt x="7247378" y="0"/>
                </a:lnTo>
                <a:lnTo>
                  <a:pt x="7247378" y="1855609"/>
                </a:lnTo>
                <a:lnTo>
                  <a:pt x="0" y="1855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14946412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will-change informuje przeglądarkę, które właściwości elementu będą zmieniane.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Zalety: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Przeglądarka optymalizuje rendering, przygotowując warstwę GPU.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Zwiększa płynność animacji.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528842"/>
            <a:ext cx="2098576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css: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26163" y="470914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03874">
            <a:off x="-2600546" y="-4139208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2" y="0"/>
                </a:lnTo>
                <a:lnTo>
                  <a:pt x="10898092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242296"/>
            <a:ext cx="16418967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MINIMALIZACJA REFLOW I REPAINT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9433">
            <a:off x="11272940" y="-4350339"/>
            <a:ext cx="7998834" cy="10405430"/>
          </a:xfrm>
          <a:custGeom>
            <a:avLst/>
            <a:gdLst/>
            <a:ahLst/>
            <a:cxnLst/>
            <a:rect r="r" b="b" t="t" l="l"/>
            <a:pathLst>
              <a:path h="10405430" w="7998834">
                <a:moveTo>
                  <a:pt x="0" y="0"/>
                </a:moveTo>
                <a:lnTo>
                  <a:pt x="7998833" y="0"/>
                </a:lnTo>
                <a:lnTo>
                  <a:pt x="7998833" y="10405430"/>
                </a:lnTo>
                <a:lnTo>
                  <a:pt x="0" y="1040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0" t="-1765" r="0" b="-1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60999">
            <a:off x="-1344537" y="-5910586"/>
            <a:ext cx="5758981" cy="11575841"/>
          </a:xfrm>
          <a:custGeom>
            <a:avLst/>
            <a:gdLst/>
            <a:ahLst/>
            <a:cxnLst/>
            <a:rect r="r" b="b" t="t" l="l"/>
            <a:pathLst>
              <a:path h="11575841" w="5758981">
                <a:moveTo>
                  <a:pt x="0" y="0"/>
                </a:moveTo>
                <a:lnTo>
                  <a:pt x="5758981" y="0"/>
                </a:lnTo>
                <a:lnTo>
                  <a:pt x="5758981" y="11575841"/>
                </a:lnTo>
                <a:lnTo>
                  <a:pt x="0" y="1157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40468"/>
            <a:ext cx="7093546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Zmiany w DOM mogą powodować: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Reflow: przeliczenie układu strony,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Repaint: odrysowanie elementów.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Jak unikać?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Grupuj zmiany w jednym cyklu,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Używaj klas CSS zamiast inline style.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44070"/>
            <a:ext cx="1725930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5"/>
              </a:lnSpc>
              <a:spcBef>
                <a:spcPct val="0"/>
              </a:spcBef>
            </a:pPr>
            <a:r>
              <a:rPr lang="en-US" b="true" sz="3288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945"/>
              </a:lnSpc>
              <a:spcBef>
                <a:spcPct val="0"/>
              </a:spcBef>
            </a:pPr>
            <a:r>
              <a:rPr lang="en-US" b="true" sz="3288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Zamiast modyfikować style wielu elementów osobno, dodaj jedną klasę, która zmienia wygląd.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825647" y="380410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89183">
            <a:off x="-648298" y="-4837382"/>
            <a:ext cx="11072692" cy="9674765"/>
          </a:xfrm>
          <a:custGeom>
            <a:avLst/>
            <a:gdLst/>
            <a:ahLst/>
            <a:cxnLst/>
            <a:rect r="r" b="b" t="t" l="l"/>
            <a:pathLst>
              <a:path h="9674765" w="11072692">
                <a:moveTo>
                  <a:pt x="0" y="0"/>
                </a:moveTo>
                <a:lnTo>
                  <a:pt x="11072692" y="0"/>
                </a:lnTo>
                <a:lnTo>
                  <a:pt x="11072692" y="9674764"/>
                </a:lnTo>
                <a:lnTo>
                  <a:pt x="0" y="9674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6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6689" y="4405313"/>
            <a:ext cx="16494621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GIF VS. MP4/WEBP DLA ANIMACJI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3111">
            <a:off x="15214560" y="5095897"/>
            <a:ext cx="8681321" cy="7802337"/>
          </a:xfrm>
          <a:custGeom>
            <a:avLst/>
            <a:gdLst/>
            <a:ahLst/>
            <a:cxnLst/>
            <a:rect r="r" b="b" t="t" l="l"/>
            <a:pathLst>
              <a:path h="7802337" w="8681321">
                <a:moveTo>
                  <a:pt x="0" y="0"/>
                </a:moveTo>
                <a:lnTo>
                  <a:pt x="8681320" y="0"/>
                </a:lnTo>
                <a:lnTo>
                  <a:pt x="8681320" y="7802337"/>
                </a:lnTo>
                <a:lnTo>
                  <a:pt x="0" y="7802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97671" y="6748561"/>
            <a:ext cx="7288216" cy="7315650"/>
          </a:xfrm>
          <a:custGeom>
            <a:avLst/>
            <a:gdLst/>
            <a:ahLst/>
            <a:cxnLst/>
            <a:rect r="r" b="b" t="t" l="l"/>
            <a:pathLst>
              <a:path h="7315650" w="7288216">
                <a:moveTo>
                  <a:pt x="0" y="0"/>
                </a:moveTo>
                <a:lnTo>
                  <a:pt x="7288216" y="0"/>
                </a:lnTo>
                <a:lnTo>
                  <a:pt x="7288216" y="7315649"/>
                </a:lnTo>
                <a:lnTo>
                  <a:pt x="0" y="7315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12520017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GIF: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Prosty, ale ciężki, ograniczona liczba kolorów.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MP4/WebP: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Mniejszy rozmiar, lepsza jakość, możliwość obsługi dźwięku (MP4).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775958"/>
            <a:ext cx="1725930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5"/>
              </a:lnSpc>
              <a:spcBef>
                <a:spcPct val="0"/>
              </a:spcBef>
            </a:pPr>
            <a:r>
              <a:rPr lang="en-US" b="true" sz="3288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945"/>
              </a:lnSpc>
              <a:spcBef>
                <a:spcPct val="0"/>
              </a:spcBef>
            </a:pPr>
            <a:r>
              <a:rPr lang="en-US" b="true" sz="3288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Animowany baner w formacie GIF może ważyć 500 KB, a ten sam efekt w WebP – 100 KB.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51713" y="3676650"/>
            <a:ext cx="15098628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INTERSECTION OBSERVER API VS. ONSCROLL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8027336">
            <a:off x="-4184303" y="-4040892"/>
            <a:ext cx="8681321" cy="7802337"/>
          </a:xfrm>
          <a:custGeom>
            <a:avLst/>
            <a:gdLst/>
            <a:ahLst/>
            <a:cxnLst/>
            <a:rect r="r" b="b" t="t" l="l"/>
            <a:pathLst>
              <a:path h="7802337" w="8681321">
                <a:moveTo>
                  <a:pt x="0" y="0"/>
                </a:moveTo>
                <a:lnTo>
                  <a:pt x="8681320" y="0"/>
                </a:lnTo>
                <a:lnTo>
                  <a:pt x="8681320" y="7802337"/>
                </a:lnTo>
                <a:lnTo>
                  <a:pt x="0" y="7802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10447">
            <a:off x="2124707" y="-4738039"/>
            <a:ext cx="7288216" cy="7315650"/>
          </a:xfrm>
          <a:custGeom>
            <a:avLst/>
            <a:gdLst/>
            <a:ahLst/>
            <a:cxnLst/>
            <a:rect r="r" b="b" t="t" l="l"/>
            <a:pathLst>
              <a:path h="7315650" w="7288216">
                <a:moveTo>
                  <a:pt x="0" y="0"/>
                </a:moveTo>
                <a:lnTo>
                  <a:pt x="7288217" y="0"/>
                </a:lnTo>
                <a:lnTo>
                  <a:pt x="7288217" y="7315650"/>
                </a:lnTo>
                <a:lnTo>
                  <a:pt x="0" y="731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83111">
            <a:off x="15183806" y="4858923"/>
            <a:ext cx="8681321" cy="7802337"/>
          </a:xfrm>
          <a:custGeom>
            <a:avLst/>
            <a:gdLst/>
            <a:ahLst/>
            <a:cxnLst/>
            <a:rect r="r" b="b" t="t" l="l"/>
            <a:pathLst>
              <a:path h="7802337" w="8681321">
                <a:moveTo>
                  <a:pt x="0" y="0"/>
                </a:moveTo>
                <a:lnTo>
                  <a:pt x="8681321" y="0"/>
                </a:lnTo>
                <a:lnTo>
                  <a:pt x="8681321" y="7802337"/>
                </a:lnTo>
                <a:lnTo>
                  <a:pt x="0" y="7802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59281" y="6010480"/>
            <a:ext cx="7288216" cy="7315650"/>
          </a:xfrm>
          <a:custGeom>
            <a:avLst/>
            <a:gdLst/>
            <a:ahLst/>
            <a:cxnLst/>
            <a:rect r="r" b="b" t="t" l="l"/>
            <a:pathLst>
              <a:path h="7315650" w="7288216">
                <a:moveTo>
                  <a:pt x="0" y="0"/>
                </a:moveTo>
                <a:lnTo>
                  <a:pt x="7288216" y="0"/>
                </a:lnTo>
                <a:lnTo>
                  <a:pt x="7288216" y="7315650"/>
                </a:lnTo>
                <a:lnTo>
                  <a:pt x="0" y="731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0516" y="544036"/>
            <a:ext cx="10849123" cy="3926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4"/>
              </a:lnSpc>
            </a:pPr>
            <a:r>
              <a:rPr lang="en-US" sz="4312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Wideo angażuje użytkowników, ale jest ciężkim zasobem. Zbyt duże pliki wideo:</a:t>
            </a:r>
          </a:p>
          <a:p>
            <a:pPr algn="l">
              <a:lnSpc>
                <a:spcPts val="5174"/>
              </a:lnSpc>
            </a:pPr>
            <a:r>
              <a:rPr lang="en-US" sz="4312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– wydłużają czas ładowania strony,</a:t>
            </a:r>
          </a:p>
          <a:p>
            <a:pPr algn="l">
              <a:lnSpc>
                <a:spcPts val="5174"/>
              </a:lnSpc>
            </a:pPr>
            <a:r>
              <a:rPr lang="en-US" sz="4312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– pogarszają wyniki Core Web Vitals,</a:t>
            </a:r>
          </a:p>
          <a:p>
            <a:pPr algn="l">
              <a:lnSpc>
                <a:spcPts val="5174"/>
              </a:lnSpc>
            </a:pPr>
            <a:r>
              <a:rPr lang="en-US" sz="4312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– mogą zniechęcić użytkowników mobilnych.</a:t>
            </a:r>
          </a:p>
          <a:p>
            <a:pPr algn="l">
              <a:lnSpc>
                <a:spcPts val="517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90516" y="4133850"/>
            <a:ext cx="8235188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Dlatego warto: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– zmniejszyć rozmiar plików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– używać odpowiednich formatów</a:t>
            </a:r>
          </a:p>
          <a:p>
            <a:pPr algn="l">
              <a:lnSpc>
                <a:spcPts val="3900"/>
              </a:lnSpc>
              <a:spcBef>
                <a:spcPct val="0"/>
              </a:spcBef>
            </a:pPr>
            <a:r>
              <a:rPr lang="en-US" b="true" sz="30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– kontrolować ładowanie filmu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0516" y="6646741"/>
            <a:ext cx="6969140" cy="1847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PRZYKŁAD: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FILM 1080P BEZ KOMPRESJI = 50 MB.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ZOPTYMALIZOWANY PLIK MP4 = 5 MB.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RÓŻNICA = 10X SZYBCIEJ I MNIEJ DANYCH.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28043">
            <a:off x="13621074" y="-3137097"/>
            <a:ext cx="8481622" cy="10097169"/>
          </a:xfrm>
          <a:custGeom>
            <a:avLst/>
            <a:gdLst/>
            <a:ahLst/>
            <a:cxnLst/>
            <a:rect r="r" b="b" t="t" l="l"/>
            <a:pathLst>
              <a:path h="10097169" w="8481622">
                <a:moveTo>
                  <a:pt x="0" y="0"/>
                </a:moveTo>
                <a:lnTo>
                  <a:pt x="8481621" y="0"/>
                </a:lnTo>
                <a:lnTo>
                  <a:pt x="8481621" y="10097169"/>
                </a:lnTo>
                <a:lnTo>
                  <a:pt x="0" y="10097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563211"/>
            <a:ext cx="14349710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Intersection Observer API: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Wywołuje callback tylko wtedy, gdy element pojawia się w widoku.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Efektywny, mniejsze obciążenie.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Oscroll: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Wywoływany przy każdym ruchu przewijania, może powodować spadki FPS.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656782"/>
            <a:ext cx="1725930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5"/>
              </a:lnSpc>
              <a:spcBef>
                <a:spcPct val="0"/>
              </a:spcBef>
            </a:pPr>
            <a:r>
              <a:rPr lang="en-US" b="true" sz="3288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945"/>
              </a:lnSpc>
              <a:spcBef>
                <a:spcPct val="0"/>
              </a:spcBef>
            </a:pPr>
            <a:r>
              <a:rPr lang="en-US" b="true" sz="3288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Używając Intersection Observer można załadować animację tylko wtedy, gdy użytkownik zbliża się do sekcji z animacją.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8142" y="5296576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09" y="0"/>
                </a:lnTo>
                <a:lnTo>
                  <a:pt x="1053590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843112" y="4566854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182880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OPTYMALIZACJA JAVASCRIPT I ZASOBÓW: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6507" y="4366151"/>
            <a:ext cx="15253661" cy="3609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79"/>
              </a:lnSpc>
              <a:spcBef>
                <a:spcPct val="0"/>
              </a:spcBef>
            </a:pPr>
            <a:r>
              <a:rPr lang="en-US" sz="78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WPROWADZENIE DO OPTYMALIZACJI JAVASCRIPT I ZASOBÓW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43691">
            <a:off x="12650583" y="5606367"/>
            <a:ext cx="6964299" cy="8229600"/>
          </a:xfrm>
          <a:custGeom>
            <a:avLst/>
            <a:gdLst/>
            <a:ahLst/>
            <a:cxnLst/>
            <a:rect r="r" b="b" t="t" l="l"/>
            <a:pathLst>
              <a:path h="8229600" w="6964299">
                <a:moveTo>
                  <a:pt x="0" y="0"/>
                </a:moveTo>
                <a:lnTo>
                  <a:pt x="6964299" y="0"/>
                </a:lnTo>
                <a:lnTo>
                  <a:pt x="69642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01650" y="-1288432"/>
            <a:ext cx="6151626" cy="8229600"/>
          </a:xfrm>
          <a:custGeom>
            <a:avLst/>
            <a:gdLst/>
            <a:ahLst/>
            <a:cxnLst/>
            <a:rect r="r" b="b" t="t" l="l"/>
            <a:pathLst>
              <a:path h="8229600" w="6151626">
                <a:moveTo>
                  <a:pt x="0" y="0"/>
                </a:moveTo>
                <a:lnTo>
                  <a:pt x="6151626" y="0"/>
                </a:lnTo>
                <a:lnTo>
                  <a:pt x="61516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2366242" y="7171875"/>
            <a:ext cx="1321722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366242" y="3147009"/>
            <a:ext cx="13217228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JavaScript i zasoby (CSS, obrazy) mają duży wpływ na wydajność strony.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Optymalizacja polega na: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zmniejszeniu rozmiaru plików,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usprawnieniu kolejności ładowania,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eliminacji zbędnego kodu.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2962" y="7910063"/>
            <a:ext cx="16230600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Strona z 5 MB JS ładuje się znacznie wolniej niż zoptymalizowana z 1 MB.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59557" y="4405313"/>
            <a:ext cx="17056696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MINIMALIZACJA JAVASCRIPT I CSS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5672507">
            <a:off x="-3460631" y="-1885407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1"/>
                </a:lnTo>
                <a:lnTo>
                  <a:pt x="7804325" y="8225901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2279072">
            <a:off x="-5655594" y="323349"/>
            <a:ext cx="7723366" cy="8702384"/>
          </a:xfrm>
          <a:custGeom>
            <a:avLst/>
            <a:gdLst/>
            <a:ahLst/>
            <a:cxnLst/>
            <a:rect r="r" b="b" t="t" l="l"/>
            <a:pathLst>
              <a:path h="8702384" w="7723366">
                <a:moveTo>
                  <a:pt x="0" y="8702384"/>
                </a:moveTo>
                <a:lnTo>
                  <a:pt x="7723365" y="8702384"/>
                </a:lnTo>
                <a:lnTo>
                  <a:pt x="7723365" y="0"/>
                </a:lnTo>
                <a:lnTo>
                  <a:pt x="0" y="0"/>
                </a:lnTo>
                <a:lnTo>
                  <a:pt x="0" y="8702384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505805">
            <a:off x="12918784" y="-3644501"/>
            <a:ext cx="8486039" cy="7541967"/>
          </a:xfrm>
          <a:custGeom>
            <a:avLst/>
            <a:gdLst/>
            <a:ahLst/>
            <a:cxnLst/>
            <a:rect r="r" b="b" t="t" l="l"/>
            <a:pathLst>
              <a:path h="7541967" w="8486039">
                <a:moveTo>
                  <a:pt x="0" y="0"/>
                </a:moveTo>
                <a:lnTo>
                  <a:pt x="8486039" y="0"/>
                </a:lnTo>
                <a:lnTo>
                  <a:pt x="8486039" y="7541968"/>
                </a:lnTo>
                <a:lnTo>
                  <a:pt x="0" y="754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77069" y="4195979"/>
            <a:ext cx="16933863" cy="0"/>
          </a:xfrm>
          <a:prstGeom prst="line">
            <a:avLst/>
          </a:prstGeom>
          <a:ln cap="rnd" w="9525">
            <a:solidFill>
              <a:srgbClr val="0F2A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677069" y="1009866"/>
            <a:ext cx="16933863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Minimalizacja – proces usuwania zbędnych spacji, komentarzy i skracania nazw zmiennych.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Narzędzia: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Terser, UglifyJS (dla JS)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CSSNano (dla CSS)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7069" y="5181816"/>
            <a:ext cx="11576348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Plik main.js – przed minifikacją: 300 KB, po: 100 KB.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505805">
            <a:off x="12918784" y="-3644501"/>
            <a:ext cx="8486039" cy="7541967"/>
          </a:xfrm>
          <a:custGeom>
            <a:avLst/>
            <a:gdLst/>
            <a:ahLst/>
            <a:cxnLst/>
            <a:rect r="r" b="b" t="t" l="l"/>
            <a:pathLst>
              <a:path h="7541967" w="8486039">
                <a:moveTo>
                  <a:pt x="0" y="0"/>
                </a:moveTo>
                <a:lnTo>
                  <a:pt x="8486039" y="0"/>
                </a:lnTo>
                <a:lnTo>
                  <a:pt x="8486039" y="7541968"/>
                </a:lnTo>
                <a:lnTo>
                  <a:pt x="0" y="754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2279072">
            <a:off x="-5655594" y="323349"/>
            <a:ext cx="7723366" cy="8702384"/>
          </a:xfrm>
          <a:custGeom>
            <a:avLst/>
            <a:gdLst/>
            <a:ahLst/>
            <a:cxnLst/>
            <a:rect r="r" b="b" t="t" l="l"/>
            <a:pathLst>
              <a:path h="8702384" w="7723366">
                <a:moveTo>
                  <a:pt x="0" y="8702384"/>
                </a:moveTo>
                <a:lnTo>
                  <a:pt x="7723365" y="8702384"/>
                </a:lnTo>
                <a:lnTo>
                  <a:pt x="7723365" y="0"/>
                </a:lnTo>
                <a:lnTo>
                  <a:pt x="0" y="0"/>
                </a:lnTo>
                <a:lnTo>
                  <a:pt x="0" y="8702384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743691">
            <a:off x="12650583" y="5606367"/>
            <a:ext cx="6964299" cy="8229600"/>
          </a:xfrm>
          <a:custGeom>
            <a:avLst/>
            <a:gdLst/>
            <a:ahLst/>
            <a:cxnLst/>
            <a:rect r="r" b="b" t="t" l="l"/>
            <a:pathLst>
              <a:path h="8229600" w="6964299">
                <a:moveTo>
                  <a:pt x="0" y="0"/>
                </a:moveTo>
                <a:lnTo>
                  <a:pt x="6964299" y="0"/>
                </a:lnTo>
                <a:lnTo>
                  <a:pt x="69642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76650"/>
            <a:ext cx="182880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ASYNC I DEFER – REDUKCJA BLOKUJĄCYCH ZASOBÓW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0505805">
            <a:off x="12918784" y="-3644501"/>
            <a:ext cx="8486039" cy="7541967"/>
          </a:xfrm>
          <a:custGeom>
            <a:avLst/>
            <a:gdLst/>
            <a:ahLst/>
            <a:cxnLst/>
            <a:rect r="r" b="b" t="t" l="l"/>
            <a:pathLst>
              <a:path h="7541967" w="8486039">
                <a:moveTo>
                  <a:pt x="0" y="0"/>
                </a:moveTo>
                <a:lnTo>
                  <a:pt x="8486039" y="0"/>
                </a:lnTo>
                <a:lnTo>
                  <a:pt x="8486039" y="7541968"/>
                </a:lnTo>
                <a:lnTo>
                  <a:pt x="0" y="754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647383" y="8110508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10" y="0"/>
                </a:lnTo>
                <a:lnTo>
                  <a:pt x="10535910" y="11105043"/>
                </a:lnTo>
                <a:lnTo>
                  <a:pt x="0" y="11105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3927" y="4167187"/>
            <a:ext cx="15738123" cy="4763"/>
          </a:xfrm>
          <a:prstGeom prst="line">
            <a:avLst/>
          </a:prstGeom>
          <a:ln cap="rnd" w="9525">
            <a:solidFill>
              <a:srgbClr val="0F2A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53927" y="5986462"/>
            <a:ext cx="10356272" cy="1554412"/>
          </a:xfrm>
          <a:custGeom>
            <a:avLst/>
            <a:gdLst/>
            <a:ahLst/>
            <a:cxnLst/>
            <a:rect r="r" b="b" t="t" l="l"/>
            <a:pathLst>
              <a:path h="1554412" w="10356272">
                <a:moveTo>
                  <a:pt x="0" y="0"/>
                </a:moveTo>
                <a:lnTo>
                  <a:pt x="10356272" y="0"/>
                </a:lnTo>
                <a:lnTo>
                  <a:pt x="10356272" y="1554413"/>
                </a:lnTo>
                <a:lnTo>
                  <a:pt x="0" y="1554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53927" y="1009650"/>
            <a:ext cx="17634073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Skrypty umieszczone w &lt;head&gt; mogą blokować renderowanie strony.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Rozwiązania: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async – skrypt ładuje się równolegle i wykonuje natychmiast po pobraniu.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defer – skrypt ładuje się równolegle, ale wykonuje dopiero po pełnym załadowaniu dokumentu.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53927" y="4595812"/>
            <a:ext cx="298301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 kodu:</a:t>
            </a:r>
          </a:p>
          <a:p>
            <a:pPr algn="l">
              <a:lnSpc>
                <a:spcPts val="3840"/>
              </a:lnSpc>
              <a:spcBef>
                <a:spcPct val="0"/>
              </a:spcBef>
            </a:pPr>
            <a:r>
              <a:rPr lang="en-US" b="true" sz="3200">
                <a:solidFill>
                  <a:srgbClr val="EA8C00"/>
                </a:solidFill>
                <a:latin typeface="TT Drugs Bold"/>
                <a:ea typeface="TT Drugs Bold"/>
                <a:cs typeface="TT Drugs Bold"/>
                <a:sym typeface="TT Drugs Bold"/>
              </a:rPr>
              <a:t>html:</a:t>
            </a:r>
          </a:p>
        </p:txBody>
      </p:sp>
      <p:sp>
        <p:nvSpPr>
          <p:cNvPr name="AutoShape 6" id="6"/>
          <p:cNvSpPr/>
          <p:nvPr/>
        </p:nvSpPr>
        <p:spPr>
          <a:xfrm>
            <a:off x="653928" y="8393362"/>
            <a:ext cx="15738123" cy="4763"/>
          </a:xfrm>
          <a:prstGeom prst="line">
            <a:avLst/>
          </a:prstGeom>
          <a:ln cap="rnd" w="9525">
            <a:solidFill>
              <a:srgbClr val="0F2A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true" rot="2279072">
            <a:off x="9783926" y="4148566"/>
            <a:ext cx="9069778" cy="10219468"/>
          </a:xfrm>
          <a:custGeom>
            <a:avLst/>
            <a:gdLst/>
            <a:ahLst/>
            <a:cxnLst/>
            <a:rect r="r" b="b" t="t" l="l"/>
            <a:pathLst>
              <a:path h="10219468" w="9069778">
                <a:moveTo>
                  <a:pt x="0" y="10219468"/>
                </a:moveTo>
                <a:lnTo>
                  <a:pt x="9069779" y="10219468"/>
                </a:lnTo>
                <a:lnTo>
                  <a:pt x="9069779" y="0"/>
                </a:lnTo>
                <a:lnTo>
                  <a:pt x="0" y="0"/>
                </a:lnTo>
                <a:lnTo>
                  <a:pt x="0" y="10219468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286979" y="-6039154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9" y="0"/>
                </a:lnTo>
                <a:lnTo>
                  <a:pt x="8825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7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2704" y="3676650"/>
            <a:ext cx="182880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OPTYMALIZACJA SKRYPTÓW ZEWNĘTRZNYCH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727658" y="-1818033"/>
            <a:ext cx="12594362" cy="13274689"/>
          </a:xfrm>
          <a:custGeom>
            <a:avLst/>
            <a:gdLst/>
            <a:ahLst/>
            <a:cxnLst/>
            <a:rect r="r" b="b" t="t" l="l"/>
            <a:pathLst>
              <a:path h="13274689" w="12594362">
                <a:moveTo>
                  <a:pt x="0" y="0"/>
                </a:moveTo>
                <a:lnTo>
                  <a:pt x="12594362" y="0"/>
                </a:lnTo>
                <a:lnTo>
                  <a:pt x="12594362" y="13274689"/>
                </a:lnTo>
                <a:lnTo>
                  <a:pt x="0" y="1327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4919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4180152"/>
            <a:ext cx="1507122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8299179"/>
            <a:ext cx="1507122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622358"/>
            <a:ext cx="12697490" cy="1063415"/>
          </a:xfrm>
          <a:custGeom>
            <a:avLst/>
            <a:gdLst/>
            <a:ahLst/>
            <a:cxnLst/>
            <a:rect r="r" b="b" t="t" l="l"/>
            <a:pathLst>
              <a:path h="1063415" w="12697490">
                <a:moveTo>
                  <a:pt x="0" y="0"/>
                </a:moveTo>
                <a:lnTo>
                  <a:pt x="12697490" y="0"/>
                </a:lnTo>
                <a:lnTo>
                  <a:pt x="12697490" y="1063415"/>
                </a:lnTo>
                <a:lnTo>
                  <a:pt x="0" y="106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15071229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Skrypty zewnętrzne (Google Analytics, reklamy) mogą znacząco spowolnić stronę.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Zalecenia: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Ładować asynchronicznie.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Inicjować dopiero po interakcji użytkownika.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Wybierać wersje light, np. gtag.js zamiast starszych rozwiązań.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703549"/>
            <a:ext cx="9267726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Załadowanie Google Analytics asynchronicznie: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EA8C00"/>
                </a:solidFill>
                <a:latin typeface="TT Drugs Bold"/>
                <a:ea typeface="TT Drugs Bold"/>
                <a:cs typeface="TT Drugs Bold"/>
                <a:sym typeface="TT Drugs Bold"/>
              </a:rPr>
              <a:t>html: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477216" y="3995708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914474">
            <a:off x="13290652" y="-1711260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7" y="0"/>
                </a:lnTo>
                <a:lnTo>
                  <a:pt x="7518607" y="4680333"/>
                </a:lnTo>
                <a:lnTo>
                  <a:pt x="0" y="46803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5821" y="3676650"/>
            <a:ext cx="17642179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LAZY LOADING KOMPONENTÓW JAVASCRIPT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571200">
            <a:off x="8281027" y="-280086"/>
            <a:ext cx="14343539" cy="13070550"/>
          </a:xfrm>
          <a:custGeom>
            <a:avLst/>
            <a:gdLst/>
            <a:ahLst/>
            <a:cxnLst/>
            <a:rect r="r" b="b" t="t" l="l"/>
            <a:pathLst>
              <a:path h="13070550" w="14343539">
                <a:moveTo>
                  <a:pt x="0" y="0"/>
                </a:moveTo>
                <a:lnTo>
                  <a:pt x="14343538" y="0"/>
                </a:lnTo>
                <a:lnTo>
                  <a:pt x="14343538" y="13070549"/>
                </a:lnTo>
                <a:lnTo>
                  <a:pt x="0" y="1307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13675" y="530883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03874">
            <a:off x="-1970102" y="-3932301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2" y="0"/>
                </a:lnTo>
                <a:lnTo>
                  <a:pt x="10898092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02339" y="4540590"/>
            <a:ext cx="6741277" cy="9125247"/>
          </a:xfrm>
          <a:custGeom>
            <a:avLst/>
            <a:gdLst/>
            <a:ahLst/>
            <a:cxnLst/>
            <a:rect r="r" b="b" t="t" l="l"/>
            <a:pathLst>
              <a:path h="9125247" w="6741277">
                <a:moveTo>
                  <a:pt x="0" y="0"/>
                </a:moveTo>
                <a:lnTo>
                  <a:pt x="6741277" y="0"/>
                </a:lnTo>
                <a:lnTo>
                  <a:pt x="6741277" y="9125247"/>
                </a:lnTo>
                <a:lnTo>
                  <a:pt x="0" y="912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81334" y="2471431"/>
            <a:ext cx="8904973" cy="5674811"/>
            <a:chOff x="0" y="0"/>
            <a:chExt cx="11873298" cy="756641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315733"/>
              <a:ext cx="11873298" cy="5838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1520"/>
                </a:lnSpc>
              </a:pPr>
              <a:r>
                <a:rPr lang="en-US" sz="9600">
                  <a:solidFill>
                    <a:srgbClr val="FFFFFF"/>
                  </a:solidFill>
                  <a:latin typeface="Forum"/>
                  <a:ea typeface="Forum"/>
                  <a:cs typeface="Forum"/>
                  <a:sym typeface="Forum"/>
                </a:rPr>
                <a:t>CZYM JEST HOSTOWANIE I JAKIE SĄ OPCJE?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828181"/>
              <a:ext cx="11873298" cy="6117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6"/>
                </a:lnSpc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262017">
            <a:off x="-5512502" y="-2438405"/>
            <a:ext cx="8681321" cy="7802337"/>
          </a:xfrm>
          <a:custGeom>
            <a:avLst/>
            <a:gdLst/>
            <a:ahLst/>
            <a:cxnLst/>
            <a:rect r="r" b="b" t="t" l="l"/>
            <a:pathLst>
              <a:path h="7802337" w="8681321">
                <a:moveTo>
                  <a:pt x="0" y="0"/>
                </a:moveTo>
                <a:lnTo>
                  <a:pt x="8681321" y="0"/>
                </a:lnTo>
                <a:lnTo>
                  <a:pt x="8681321" y="7802338"/>
                </a:lnTo>
                <a:lnTo>
                  <a:pt x="0" y="7802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54870">
            <a:off x="-950559" y="-6192096"/>
            <a:ext cx="7288216" cy="7315650"/>
          </a:xfrm>
          <a:custGeom>
            <a:avLst/>
            <a:gdLst/>
            <a:ahLst/>
            <a:cxnLst/>
            <a:rect r="r" b="b" t="t" l="l"/>
            <a:pathLst>
              <a:path h="7315650" w="7288216">
                <a:moveTo>
                  <a:pt x="0" y="0"/>
                </a:moveTo>
                <a:lnTo>
                  <a:pt x="7288217" y="0"/>
                </a:lnTo>
                <a:lnTo>
                  <a:pt x="7288217" y="7315650"/>
                </a:lnTo>
                <a:lnTo>
                  <a:pt x="0" y="731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2335718" y="3638414"/>
            <a:ext cx="156865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335718" y="5242383"/>
            <a:ext cx="10512291" cy="2293257"/>
          </a:xfrm>
          <a:custGeom>
            <a:avLst/>
            <a:gdLst/>
            <a:ahLst/>
            <a:cxnLst/>
            <a:rect r="r" b="b" t="t" l="l"/>
            <a:pathLst>
              <a:path h="2293257" w="10512291">
                <a:moveTo>
                  <a:pt x="0" y="0"/>
                </a:moveTo>
                <a:lnTo>
                  <a:pt x="10512291" y="0"/>
                </a:lnTo>
                <a:lnTo>
                  <a:pt x="10512291" y="2293257"/>
                </a:lnTo>
                <a:lnTo>
                  <a:pt x="0" y="2293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35718" y="1153678"/>
            <a:ext cx="15686584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Lazy loading dla JS – dynamiczne ładowanie skryptów tylko wtedy, gdy są potrzebne.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Technika: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Dynamiczne importy w React lub Vue.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Używanie funkcji import() w ES6.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335718" y="3928927"/>
            <a:ext cx="1807170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FAFF00"/>
                </a:solidFill>
                <a:latin typeface="TT Drugs Bold"/>
                <a:ea typeface="TT Drugs Bold"/>
                <a:cs typeface="TT Drugs Bold"/>
                <a:sym typeface="TT Drugs Bold"/>
              </a:rPr>
              <a:t>js: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2335718" y="8357689"/>
            <a:ext cx="15686584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0951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9" y="0"/>
                </a:lnTo>
                <a:lnTo>
                  <a:pt x="8825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882161" y="-9611965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10" y="0"/>
                </a:lnTo>
                <a:lnTo>
                  <a:pt x="10535910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1873350" y="-2967719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33492" y="3676650"/>
            <a:ext cx="11864826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USUWANIE NIEUŻYWANEGO CSS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28043">
            <a:off x="13513437" y="-3490761"/>
            <a:ext cx="8481622" cy="10097169"/>
          </a:xfrm>
          <a:custGeom>
            <a:avLst/>
            <a:gdLst/>
            <a:ahLst/>
            <a:cxnLst/>
            <a:rect r="r" b="b" t="t" l="l"/>
            <a:pathLst>
              <a:path h="10097169" w="8481622">
                <a:moveTo>
                  <a:pt x="0" y="0"/>
                </a:moveTo>
                <a:lnTo>
                  <a:pt x="8481622" y="0"/>
                </a:lnTo>
                <a:lnTo>
                  <a:pt x="8481622" y="10097169"/>
                </a:lnTo>
                <a:lnTo>
                  <a:pt x="0" y="10097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120573"/>
            <a:ext cx="14303971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PurgeCSS oraz inne narzędzia analizują Twój kod i usuwają nieużywane style.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Zalety: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04577"/>
            <a:ext cx="5773142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Mniejszy rozmiar plików CSS,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Szybsze ładowanie strony.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919574"/>
            <a:ext cx="17397690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Frameworki jak Tailwind generują ogromne pliki – PurgeCSS może zredukować CSS nawet o 90%.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8004025"/>
            <a:ext cx="162306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5238536"/>
            <a:ext cx="1623060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997047">
            <a:off x="16268737" y="1136216"/>
            <a:ext cx="5724112" cy="9757432"/>
          </a:xfrm>
          <a:custGeom>
            <a:avLst/>
            <a:gdLst/>
            <a:ahLst/>
            <a:cxnLst/>
            <a:rect r="r" b="b" t="t" l="l"/>
            <a:pathLst>
              <a:path h="9757432" w="5724112">
                <a:moveTo>
                  <a:pt x="0" y="0"/>
                </a:moveTo>
                <a:lnTo>
                  <a:pt x="5724112" y="0"/>
                </a:lnTo>
                <a:lnTo>
                  <a:pt x="5724112" y="9757432"/>
                </a:lnTo>
                <a:lnTo>
                  <a:pt x="0" y="975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" t="0" r="-392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672507">
            <a:off x="-3460631" y="-1885407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1"/>
                </a:lnTo>
                <a:lnTo>
                  <a:pt x="7804325" y="8225901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3">
              <a:alphaModFix amt="4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05805">
            <a:off x="12918784" y="-3644501"/>
            <a:ext cx="8486039" cy="7541967"/>
          </a:xfrm>
          <a:custGeom>
            <a:avLst/>
            <a:gdLst/>
            <a:ahLst/>
            <a:cxnLst/>
            <a:rect r="r" b="b" t="t" l="l"/>
            <a:pathLst>
              <a:path h="7541967" w="8486039">
                <a:moveTo>
                  <a:pt x="0" y="0"/>
                </a:moveTo>
                <a:lnTo>
                  <a:pt x="8486039" y="0"/>
                </a:lnTo>
                <a:lnTo>
                  <a:pt x="8486039" y="7541968"/>
                </a:lnTo>
                <a:lnTo>
                  <a:pt x="0" y="754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88156" y="4405313"/>
            <a:ext cx="1651168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HTTP/2, HTTP/3 I CODE SPLITTING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997047">
            <a:off x="16268737" y="1136216"/>
            <a:ext cx="5724112" cy="9757432"/>
          </a:xfrm>
          <a:custGeom>
            <a:avLst/>
            <a:gdLst/>
            <a:ahLst/>
            <a:cxnLst/>
            <a:rect r="r" b="b" t="t" l="l"/>
            <a:pathLst>
              <a:path h="9757432" w="5724112">
                <a:moveTo>
                  <a:pt x="0" y="0"/>
                </a:moveTo>
                <a:lnTo>
                  <a:pt x="5724112" y="0"/>
                </a:lnTo>
                <a:lnTo>
                  <a:pt x="5724112" y="9757432"/>
                </a:lnTo>
                <a:lnTo>
                  <a:pt x="0" y="975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" t="0" r="-392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672507">
            <a:off x="-3460631" y="-1885407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1"/>
                </a:lnTo>
                <a:lnTo>
                  <a:pt x="7804325" y="8225901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05805">
            <a:off x="12918784" y="-3644501"/>
            <a:ext cx="8486039" cy="7541967"/>
          </a:xfrm>
          <a:custGeom>
            <a:avLst/>
            <a:gdLst/>
            <a:ahLst/>
            <a:cxnLst/>
            <a:rect r="r" b="b" t="t" l="l"/>
            <a:pathLst>
              <a:path h="7541967" w="8486039">
                <a:moveTo>
                  <a:pt x="0" y="0"/>
                </a:moveTo>
                <a:lnTo>
                  <a:pt x="8486039" y="0"/>
                </a:lnTo>
                <a:lnTo>
                  <a:pt x="8486039" y="7541968"/>
                </a:lnTo>
                <a:lnTo>
                  <a:pt x="0" y="754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028700" y="4821052"/>
            <a:ext cx="144731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6703937"/>
            <a:ext cx="10732594" cy="1307610"/>
          </a:xfrm>
          <a:custGeom>
            <a:avLst/>
            <a:gdLst/>
            <a:ahLst/>
            <a:cxnLst/>
            <a:rect r="r" b="b" t="t" l="l"/>
            <a:pathLst>
              <a:path h="1307610" w="10732594">
                <a:moveTo>
                  <a:pt x="0" y="0"/>
                </a:moveTo>
                <a:lnTo>
                  <a:pt x="10732594" y="0"/>
                </a:lnTo>
                <a:lnTo>
                  <a:pt x="10732594" y="1307610"/>
                </a:lnTo>
                <a:lnTo>
                  <a:pt x="0" y="13076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09650"/>
            <a:ext cx="14473139" cy="327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HTTP/2 i HTTP/3: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Umożliwiają równoległe pobieranie wielu zasobów, zmniejszając opóźnienia.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Code Splitting: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Dziel kod na mniejsze części, ładuj tylko te potrzebne na danej podstronie.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Narzędzia: Webpack, Rollup.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359214"/>
            <a:ext cx="4064992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 (Webpack):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FAFF00"/>
                </a:solidFill>
                <a:latin typeface="TT Drugs Bold"/>
                <a:ea typeface="TT Drugs Bold"/>
                <a:cs typeface="TT Drugs Bold"/>
                <a:sym typeface="TT Drugs Bold"/>
              </a:rPr>
              <a:t>js:</a:t>
            </a:r>
          </a:p>
        </p:txBody>
      </p:sp>
      <p:sp>
        <p:nvSpPr>
          <p:cNvPr name="AutoShape 9" id="9"/>
          <p:cNvSpPr/>
          <p:nvPr/>
        </p:nvSpPr>
        <p:spPr>
          <a:xfrm>
            <a:off x="1028700" y="8718042"/>
            <a:ext cx="1447313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76650"/>
            <a:ext cx="182880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PRELOADING, PREFETCHING I SERVICE WORKERS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571200">
            <a:off x="8281027" y="-280086"/>
            <a:ext cx="14343539" cy="13070550"/>
          </a:xfrm>
          <a:custGeom>
            <a:avLst/>
            <a:gdLst/>
            <a:ahLst/>
            <a:cxnLst/>
            <a:rect r="r" b="b" t="t" l="l"/>
            <a:pathLst>
              <a:path h="13070550" w="14343539">
                <a:moveTo>
                  <a:pt x="0" y="0"/>
                </a:moveTo>
                <a:lnTo>
                  <a:pt x="14343538" y="0"/>
                </a:lnTo>
                <a:lnTo>
                  <a:pt x="14343538" y="13070549"/>
                </a:lnTo>
                <a:lnTo>
                  <a:pt x="0" y="1307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985391" y="6738937"/>
            <a:ext cx="13751697" cy="0"/>
          </a:xfrm>
          <a:prstGeom prst="line">
            <a:avLst/>
          </a:prstGeom>
          <a:ln cap="rnd" w="9525">
            <a:solidFill>
              <a:srgbClr val="0F2A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85391" y="3471905"/>
            <a:ext cx="10227390" cy="1163595"/>
          </a:xfrm>
          <a:custGeom>
            <a:avLst/>
            <a:gdLst/>
            <a:ahLst/>
            <a:cxnLst/>
            <a:rect r="r" b="b" t="t" l="l"/>
            <a:pathLst>
              <a:path h="1163595" w="10227390">
                <a:moveTo>
                  <a:pt x="0" y="0"/>
                </a:moveTo>
                <a:lnTo>
                  <a:pt x="10227390" y="0"/>
                </a:lnTo>
                <a:lnTo>
                  <a:pt x="10227390" y="1163596"/>
                </a:lnTo>
                <a:lnTo>
                  <a:pt x="0" y="11635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85391" y="1148040"/>
            <a:ext cx="7966770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Preloading: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– Ładowanie kluczowych zasobów od razu.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5391" y="2557505"/>
            <a:ext cx="994172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EA8C00"/>
                </a:solidFill>
                <a:latin typeface="TT Drugs Bold"/>
                <a:ea typeface="TT Drugs Bold"/>
                <a:cs typeface="TT Drugs Bold"/>
                <a:sym typeface="TT Drugs Bold"/>
              </a:rPr>
              <a:t>html</a:t>
            </a:r>
            <a:r>
              <a:rPr lang="en-US" b="true" sz="31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391" y="5124450"/>
            <a:ext cx="13302258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Service Workers: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Cache’owanie zasobów offline, przyspieszanie powtórnych odwiedzin.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5391" y="7134225"/>
            <a:ext cx="15060435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Service Worker zapisujący pliki w cache, dzięki czemu użytkownik przy kolejnej wizycie nie musi ich pobierać ponownie.</a:t>
            </a:r>
          </a:p>
        </p:txBody>
      </p:sp>
      <p:sp>
        <p:nvSpPr>
          <p:cNvPr name="AutoShape 8" id="8"/>
          <p:cNvSpPr/>
          <p:nvPr/>
        </p:nvSpPr>
        <p:spPr>
          <a:xfrm>
            <a:off x="985391" y="9253538"/>
            <a:ext cx="13751697" cy="4762"/>
          </a:xfrm>
          <a:prstGeom prst="line">
            <a:avLst/>
          </a:prstGeom>
          <a:ln cap="rnd" w="9525">
            <a:solidFill>
              <a:srgbClr val="0F2A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1200951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9" y="0"/>
                </a:lnTo>
                <a:lnTo>
                  <a:pt x="8825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882161" y="-9611965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10" y="0"/>
                </a:lnTo>
                <a:lnTo>
                  <a:pt x="10535910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1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6471" y="3676650"/>
            <a:ext cx="182880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CASE STUDY – EFEKTY OPTYMALIZACJI JS I ZASOBÓW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423702" y="3512840"/>
            <a:ext cx="6741277" cy="9125247"/>
          </a:xfrm>
          <a:custGeom>
            <a:avLst/>
            <a:gdLst/>
            <a:ahLst/>
            <a:cxnLst/>
            <a:rect r="r" b="b" t="t" l="l"/>
            <a:pathLst>
              <a:path h="9125247" w="6741277">
                <a:moveTo>
                  <a:pt x="0" y="0"/>
                </a:moveTo>
                <a:lnTo>
                  <a:pt x="6741277" y="0"/>
                </a:lnTo>
                <a:lnTo>
                  <a:pt x="6741277" y="9125248"/>
                </a:lnTo>
                <a:lnTo>
                  <a:pt x="0" y="91252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781169" y="-4716760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9" y="0"/>
                </a:lnTo>
                <a:lnTo>
                  <a:pt x="8825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456668" y="1595437"/>
            <a:ext cx="7426325" cy="7077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Przed optymalizacją: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Ładowanie JS: 1.2 MB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Czas ładowania: 7.8 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Po optymalizacji: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Minifikacja, lazy loading, code splitting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Ładowanie JS: 300 KB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Czas ładowania: 2.4 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Efekty: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Szybsza strona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Lepsze wyniki SEO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Zwiększona interaktywność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6364982">
            <a:off x="15344479" y="-1717499"/>
            <a:ext cx="8597036" cy="10234567"/>
          </a:xfrm>
          <a:custGeom>
            <a:avLst/>
            <a:gdLst/>
            <a:ahLst/>
            <a:cxnLst/>
            <a:rect r="r" b="b" t="t" l="l"/>
            <a:pathLst>
              <a:path h="10234567" w="8597036">
                <a:moveTo>
                  <a:pt x="0" y="0"/>
                </a:moveTo>
                <a:lnTo>
                  <a:pt x="8597036" y="0"/>
                </a:lnTo>
                <a:lnTo>
                  <a:pt x="8597036" y="10234567"/>
                </a:lnTo>
                <a:lnTo>
                  <a:pt x="0" y="102345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16505">
            <a:off x="-2729284" y="501257"/>
            <a:ext cx="7303770" cy="8229600"/>
          </a:xfrm>
          <a:custGeom>
            <a:avLst/>
            <a:gdLst/>
            <a:ahLst/>
            <a:cxnLst/>
            <a:rect r="r" b="b" t="t" l="l"/>
            <a:pathLst>
              <a:path h="8229600" w="730377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99587" y="3676650"/>
            <a:ext cx="182880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PODSUMOWANIE OPTYMALIZACJI JAVASCRIPT I ZASOBÓW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1743691">
            <a:off x="12650583" y="5606367"/>
            <a:ext cx="6964299" cy="8229600"/>
          </a:xfrm>
          <a:custGeom>
            <a:avLst/>
            <a:gdLst/>
            <a:ahLst/>
            <a:cxnLst/>
            <a:rect r="r" b="b" t="t" l="l"/>
            <a:pathLst>
              <a:path h="8229600" w="6964299">
                <a:moveTo>
                  <a:pt x="0" y="0"/>
                </a:moveTo>
                <a:lnTo>
                  <a:pt x="6964299" y="0"/>
                </a:lnTo>
                <a:lnTo>
                  <a:pt x="69642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047113" y="-2271713"/>
            <a:ext cx="6151626" cy="8229600"/>
          </a:xfrm>
          <a:custGeom>
            <a:avLst/>
            <a:gdLst/>
            <a:ahLst/>
            <a:cxnLst/>
            <a:rect r="r" b="b" t="t" l="l"/>
            <a:pathLst>
              <a:path h="8229600" w="6151626">
                <a:moveTo>
                  <a:pt x="0" y="0"/>
                </a:moveTo>
                <a:lnTo>
                  <a:pt x="6151626" y="0"/>
                </a:lnTo>
                <a:lnTo>
                  <a:pt x="61516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1401240" y="576625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5" y="8225902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2428141" y="-1311467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7" y="0"/>
                </a:lnTo>
                <a:lnTo>
                  <a:pt x="7518607" y="4680334"/>
                </a:lnTo>
                <a:lnTo>
                  <a:pt x="0" y="4680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7166" y="427708"/>
            <a:ext cx="11557710" cy="354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Hostowanie </a:t>
            </a:r>
            <a:r>
              <a:rPr lang="en-US" sz="3599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– miejsce, gdzie przechowywany jest plik wideo.</a:t>
            </a:r>
          </a:p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Dwie opcje:</a:t>
            </a:r>
          </a:p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 1. Hostowanie lokalne (na naszym serwerze):</a:t>
            </a:r>
          </a:p>
          <a:p>
            <a:pPr algn="l">
              <a:lnSpc>
                <a:spcPts val="4679"/>
              </a:lnSpc>
              <a:spcBef>
                <a:spcPct val="0"/>
              </a:spcBef>
            </a:pPr>
          </a:p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 • Pełna kontrola</a:t>
            </a:r>
          </a:p>
          <a:p>
            <a:pPr algn="l">
              <a:lnSpc>
                <a:spcPts val="4679"/>
              </a:lnSpc>
              <a:spcBef>
                <a:spcPct val="0"/>
              </a:spcBef>
            </a:pPr>
            <a:r>
              <a:rPr lang="en-US" sz="3599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– Obciąża serwer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7166" y="4352925"/>
            <a:ext cx="7820422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2. Platformy zewnętrzne (YouTube, Vimeo):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• Szybsze ładowanie dzięki CDN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Reklamy, mniej kontroli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665875" y="7215465"/>
            <a:ext cx="11191875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– Własny serwer: idealny do krótkich filmów promocyjnych</a:t>
            </a:r>
          </a:p>
          <a:p>
            <a:pPr algn="l">
              <a:lnSpc>
                <a:spcPts val="3600"/>
              </a:lnSpc>
              <a:spcBef>
                <a:spcPct val="0"/>
              </a:spcBef>
            </a:pPr>
            <a:r>
              <a:rPr lang="en-US" b="true" sz="30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– YouTube: dobre do długich tutoriali lub prezentacji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2325" y="1009650"/>
            <a:ext cx="14531280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Podsumowując: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Minimalizacja, async/defer, lazy loading, preloading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Code splitting i usuwanie zbędnego CSS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Wykorzystanie nowoczesnych protokołów (HTTP/2, HTTP/3) i Service Workers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1200951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9" y="0"/>
                </a:lnTo>
                <a:lnTo>
                  <a:pt x="8825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82161" y="-9611965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10" y="0"/>
                </a:lnTo>
                <a:lnTo>
                  <a:pt x="10535910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82325" y="4443413"/>
            <a:ext cx="15304924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Wnioski: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Optymalizacja JS i zasobów to kompleksowy proces, który skraca czas ładowania i poprawia interaktywność strony. Każdy detal ma znaczenie!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3788038"/>
            <a:ext cx="14584906" cy="0"/>
          </a:xfrm>
          <a:prstGeom prst="line">
            <a:avLst/>
          </a:prstGeom>
          <a:ln cap="rnd" w="9525">
            <a:solidFill>
              <a:srgbClr val="0F2A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700" y="6800501"/>
            <a:ext cx="14584906" cy="0"/>
          </a:xfrm>
          <a:prstGeom prst="line">
            <a:avLst/>
          </a:prstGeom>
          <a:ln cap="rnd" w="9525">
            <a:solidFill>
              <a:srgbClr val="0F2A3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36792" y="3248361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03874">
            <a:off x="-1262775" y="-2893697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3" y="0"/>
                </a:lnTo>
                <a:lnTo>
                  <a:pt x="10898093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81801" y="4540590"/>
            <a:ext cx="6741277" cy="9125247"/>
          </a:xfrm>
          <a:custGeom>
            <a:avLst/>
            <a:gdLst/>
            <a:ahLst/>
            <a:cxnLst/>
            <a:rect r="r" b="b" t="t" l="l"/>
            <a:pathLst>
              <a:path h="9125247" w="6741277">
                <a:moveTo>
                  <a:pt x="0" y="0"/>
                </a:moveTo>
                <a:lnTo>
                  <a:pt x="6741277" y="0"/>
                </a:lnTo>
                <a:lnTo>
                  <a:pt x="6741277" y="9125247"/>
                </a:lnTo>
                <a:lnTo>
                  <a:pt x="0" y="9125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19175"/>
            <a:ext cx="16019165" cy="5581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WYKORZYSTANIE CACHE I CDN:</a:t>
            </a:r>
          </a:p>
          <a:p>
            <a:pPr algn="l">
              <a:lnSpc>
                <a:spcPts val="11519"/>
              </a:lnSpc>
              <a:spcBef>
                <a:spcPct val="0"/>
              </a:spcBef>
            </a:pPr>
          </a:p>
          <a:p>
            <a:pPr algn="ctr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WPROWADZENIE DO CACHE I CDN</a:t>
            </a:r>
          </a:p>
          <a:p>
            <a:pPr algn="l">
              <a:lnSpc>
                <a:spcPts val="11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8100000">
            <a:off x="-1401240" y="5766256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2"/>
                </a:lnTo>
                <a:lnTo>
                  <a:pt x="7804325" y="8225902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914474">
            <a:off x="12428141" y="-1311467"/>
            <a:ext cx="7518607" cy="4680333"/>
          </a:xfrm>
          <a:custGeom>
            <a:avLst/>
            <a:gdLst/>
            <a:ahLst/>
            <a:cxnLst/>
            <a:rect r="r" b="b" t="t" l="l"/>
            <a:pathLst>
              <a:path h="4680333" w="7518607">
                <a:moveTo>
                  <a:pt x="0" y="0"/>
                </a:moveTo>
                <a:lnTo>
                  <a:pt x="7518607" y="0"/>
                </a:lnTo>
                <a:lnTo>
                  <a:pt x="7518607" y="4680334"/>
                </a:lnTo>
                <a:lnTo>
                  <a:pt x="0" y="4680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0202" y="3116255"/>
            <a:ext cx="16087597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• Cache i CDN to kluczowe technologie przyspieszające ładowanie strony.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• Cache przechowuje zasoby w pamięci przeglądarki, zmniejszając liczbę zapytań do serwera.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• CDN (Content Delivery Network) rozprowadza zasoby na serwerach na całym świecie.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676650"/>
            <a:ext cx="172593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JAK DZIAŁA CACHE PRZEGLĄDARKI?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882161" y="-9611965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10" y="0"/>
                </a:lnTo>
                <a:lnTo>
                  <a:pt x="10535910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200951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9" y="0"/>
                </a:lnTo>
                <a:lnTo>
                  <a:pt x="882530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9433">
            <a:off x="11257563" y="-3827532"/>
            <a:ext cx="7998834" cy="10405430"/>
          </a:xfrm>
          <a:custGeom>
            <a:avLst/>
            <a:gdLst/>
            <a:ahLst/>
            <a:cxnLst/>
            <a:rect r="r" b="b" t="t" l="l"/>
            <a:pathLst>
              <a:path h="10405430" w="7998834">
                <a:moveTo>
                  <a:pt x="0" y="0"/>
                </a:moveTo>
                <a:lnTo>
                  <a:pt x="7998834" y="0"/>
                </a:lnTo>
                <a:lnTo>
                  <a:pt x="7998834" y="10405430"/>
                </a:lnTo>
                <a:lnTo>
                  <a:pt x="0" y="1040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65" r="0" b="-1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60999">
            <a:off x="-222040" y="-5095622"/>
            <a:ext cx="5758981" cy="11575841"/>
          </a:xfrm>
          <a:custGeom>
            <a:avLst/>
            <a:gdLst/>
            <a:ahLst/>
            <a:cxnLst/>
            <a:rect r="r" b="b" t="t" l="l"/>
            <a:pathLst>
              <a:path h="11575841" w="5758981">
                <a:moveTo>
                  <a:pt x="0" y="0"/>
                </a:moveTo>
                <a:lnTo>
                  <a:pt x="5758981" y="0"/>
                </a:lnTo>
                <a:lnTo>
                  <a:pt x="5758981" y="11575841"/>
                </a:lnTo>
                <a:lnTo>
                  <a:pt x="0" y="1157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80994" y="2439352"/>
            <a:ext cx="7487800" cy="4135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 • Przeglądarka zapisuje kopie statycznych zasobów (CSS, JS, obrazy).</a:t>
            </a:r>
          </a:p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 • Przy kolejnym wejściu zasoby pobierane są z pamięci lokalnej.</a:t>
            </a:r>
          </a:p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 • Efekt: szybsze ładowanie i mniejsze zużycie transferu.</a:t>
            </a:r>
          </a:p>
          <a:p>
            <a:pPr algn="l">
              <a:lnSpc>
                <a:spcPts val="468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137874" y="6930925"/>
            <a:ext cx="13964543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Strona ładowana po raz drugi – czas renderowania skrócony z 3 s do 1 s.</a:t>
            </a:r>
          </a:p>
        </p:txBody>
      </p:sp>
      <p:sp>
        <p:nvSpPr>
          <p:cNvPr name="AutoShape 6" id="6"/>
          <p:cNvSpPr/>
          <p:nvPr/>
        </p:nvSpPr>
        <p:spPr>
          <a:xfrm>
            <a:off x="1137874" y="6579870"/>
            <a:ext cx="14584906" cy="0"/>
          </a:xfrm>
          <a:prstGeom prst="line">
            <a:avLst/>
          </a:prstGeom>
          <a:ln cap="rnd" w="9525">
            <a:solidFill>
              <a:srgbClr val="0F2A3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37874" y="8538066"/>
            <a:ext cx="14584906" cy="0"/>
          </a:xfrm>
          <a:prstGeom prst="line">
            <a:avLst/>
          </a:prstGeom>
          <a:ln cap="rnd" w="9525">
            <a:solidFill>
              <a:srgbClr val="0F2A37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88021" y="4405313"/>
            <a:ext cx="15511959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NAGŁÓWKI CACHE-CONTROL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2483111">
            <a:off x="15183806" y="4858923"/>
            <a:ext cx="8681321" cy="7802337"/>
          </a:xfrm>
          <a:custGeom>
            <a:avLst/>
            <a:gdLst/>
            <a:ahLst/>
            <a:cxnLst/>
            <a:rect r="r" b="b" t="t" l="l"/>
            <a:pathLst>
              <a:path h="7802337" w="8681321">
                <a:moveTo>
                  <a:pt x="0" y="0"/>
                </a:moveTo>
                <a:lnTo>
                  <a:pt x="8681321" y="0"/>
                </a:lnTo>
                <a:lnTo>
                  <a:pt x="8681321" y="7802337"/>
                </a:lnTo>
                <a:lnTo>
                  <a:pt x="0" y="7802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59281" y="6010480"/>
            <a:ext cx="7288216" cy="7315650"/>
          </a:xfrm>
          <a:custGeom>
            <a:avLst/>
            <a:gdLst/>
            <a:ahLst/>
            <a:cxnLst/>
            <a:rect r="r" b="b" t="t" l="l"/>
            <a:pathLst>
              <a:path h="7315650" w="7288216">
                <a:moveTo>
                  <a:pt x="0" y="0"/>
                </a:moveTo>
                <a:lnTo>
                  <a:pt x="7288216" y="0"/>
                </a:lnTo>
                <a:lnTo>
                  <a:pt x="7288216" y="7315650"/>
                </a:lnTo>
                <a:lnTo>
                  <a:pt x="0" y="73156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571200">
            <a:off x="7204659" y="-602997"/>
            <a:ext cx="14343539" cy="13070550"/>
          </a:xfrm>
          <a:custGeom>
            <a:avLst/>
            <a:gdLst/>
            <a:ahLst/>
            <a:cxnLst/>
            <a:rect r="r" b="b" t="t" l="l"/>
            <a:pathLst>
              <a:path h="13070550" w="14343539">
                <a:moveTo>
                  <a:pt x="0" y="0"/>
                </a:moveTo>
                <a:lnTo>
                  <a:pt x="14343539" y="0"/>
                </a:lnTo>
                <a:lnTo>
                  <a:pt x="14343539" y="13070550"/>
                </a:lnTo>
                <a:lnTo>
                  <a:pt x="0" y="130705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29432" y="1621317"/>
            <a:ext cx="16429137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• Nagłówek HTTP Cache-Control instruuje przeglądarkę, jak długo przechowywać zasoby.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• Przykład: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Cache-Control: public, max-age=31536000 (1 rok)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• Zalecane dla statycznych zasobów, takich jak obrazy, CSS i JS.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9432" y="4913103"/>
            <a:ext cx="16429137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b="true" sz="3600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20"/>
              </a:lnSpc>
              <a:spcBef>
                <a:spcPct val="0"/>
              </a:spcBef>
            </a:pPr>
            <a:r>
              <a:rPr lang="en-US" b="true" sz="3100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Plik logo – dzięki cache, po pierwszym pobraniu nie jest ściągany przez cały rok.</a:t>
            </a:r>
          </a:p>
        </p:txBody>
      </p:sp>
      <p:sp>
        <p:nvSpPr>
          <p:cNvPr name="AutoShape 5" id="5"/>
          <p:cNvSpPr/>
          <p:nvPr/>
        </p:nvSpPr>
        <p:spPr>
          <a:xfrm>
            <a:off x="929432" y="4367348"/>
            <a:ext cx="1549213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929432" y="7051466"/>
            <a:ext cx="15492137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5028" y="4375676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08142" y="5296576"/>
            <a:ext cx="10535909" cy="11105043"/>
          </a:xfrm>
          <a:custGeom>
            <a:avLst/>
            <a:gdLst/>
            <a:ahLst/>
            <a:cxnLst/>
            <a:rect r="r" b="b" t="t" l="l"/>
            <a:pathLst>
              <a:path h="11105043" w="10535909">
                <a:moveTo>
                  <a:pt x="0" y="0"/>
                </a:moveTo>
                <a:lnTo>
                  <a:pt x="10535909" y="0"/>
                </a:lnTo>
                <a:lnTo>
                  <a:pt x="10535909" y="11105042"/>
                </a:lnTo>
                <a:lnTo>
                  <a:pt x="0" y="111050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303164">
            <a:off x="-843112" y="4566854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53377" y="4405312"/>
            <a:ext cx="9000232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CO TO JEST CDN?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16505">
            <a:off x="-2238628" y="-2235792"/>
            <a:ext cx="7303770" cy="8229600"/>
          </a:xfrm>
          <a:custGeom>
            <a:avLst/>
            <a:gdLst/>
            <a:ahLst/>
            <a:cxnLst/>
            <a:rect r="r" b="b" t="t" l="l"/>
            <a:pathLst>
              <a:path h="8229600" w="730377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64982">
            <a:off x="-1262337" y="4141016"/>
            <a:ext cx="8597036" cy="10234567"/>
          </a:xfrm>
          <a:custGeom>
            <a:avLst/>
            <a:gdLst/>
            <a:ahLst/>
            <a:cxnLst/>
            <a:rect r="r" b="b" t="t" l="l"/>
            <a:pathLst>
              <a:path h="10234567" w="8597036">
                <a:moveTo>
                  <a:pt x="0" y="0"/>
                </a:moveTo>
                <a:lnTo>
                  <a:pt x="8597036" y="0"/>
                </a:lnTo>
                <a:lnTo>
                  <a:pt x="8597036" y="10234568"/>
                </a:lnTo>
                <a:lnTo>
                  <a:pt x="0" y="10234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3257" y="2301291"/>
            <a:ext cx="14672965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• CDN (Content Delivery Network) to sieć serwerów rozmieszczonych globalnie.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• Użytkownik pobiera zasoby z najbliższego geograficznie serwera.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• Efekt: mniejsze opóźnienia, szybsze ładowanie strony.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3257" y="5176026"/>
            <a:ext cx="15443314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Użytkownik z Warszawy pobiera plik z serwera w Niemczech zamiast z oddalonego serwera w USA.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413257" y="4561663"/>
            <a:ext cx="1370858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1413257" y="7281969"/>
            <a:ext cx="1370858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997047">
            <a:off x="16268737" y="1136216"/>
            <a:ext cx="5724112" cy="9757432"/>
          </a:xfrm>
          <a:custGeom>
            <a:avLst/>
            <a:gdLst/>
            <a:ahLst/>
            <a:cxnLst/>
            <a:rect r="r" b="b" t="t" l="l"/>
            <a:pathLst>
              <a:path h="9757432" w="5724112">
                <a:moveTo>
                  <a:pt x="0" y="0"/>
                </a:moveTo>
                <a:lnTo>
                  <a:pt x="5724112" y="0"/>
                </a:lnTo>
                <a:lnTo>
                  <a:pt x="5724112" y="9757432"/>
                </a:lnTo>
                <a:lnTo>
                  <a:pt x="0" y="975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" t="0" r="-392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5672507">
            <a:off x="-3460631" y="-1885407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7804325" y="0"/>
                </a:moveTo>
                <a:lnTo>
                  <a:pt x="0" y="0"/>
                </a:lnTo>
                <a:lnTo>
                  <a:pt x="0" y="8225901"/>
                </a:lnTo>
                <a:lnTo>
                  <a:pt x="7804325" y="8225901"/>
                </a:lnTo>
                <a:lnTo>
                  <a:pt x="780432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2279072">
            <a:off x="-5655594" y="323349"/>
            <a:ext cx="7723366" cy="8702384"/>
          </a:xfrm>
          <a:custGeom>
            <a:avLst/>
            <a:gdLst/>
            <a:ahLst/>
            <a:cxnLst/>
            <a:rect r="r" b="b" t="t" l="l"/>
            <a:pathLst>
              <a:path h="8702384" w="7723366">
                <a:moveTo>
                  <a:pt x="0" y="8702384"/>
                </a:moveTo>
                <a:lnTo>
                  <a:pt x="7723365" y="8702384"/>
                </a:lnTo>
                <a:lnTo>
                  <a:pt x="7723365" y="0"/>
                </a:lnTo>
                <a:lnTo>
                  <a:pt x="0" y="0"/>
                </a:lnTo>
                <a:lnTo>
                  <a:pt x="0" y="8702384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505805">
            <a:off x="12918784" y="-3644501"/>
            <a:ext cx="8486039" cy="7541967"/>
          </a:xfrm>
          <a:custGeom>
            <a:avLst/>
            <a:gdLst/>
            <a:ahLst/>
            <a:cxnLst/>
            <a:rect r="r" b="b" t="t" l="l"/>
            <a:pathLst>
              <a:path h="7541967" w="8486039">
                <a:moveTo>
                  <a:pt x="0" y="0"/>
                </a:moveTo>
                <a:lnTo>
                  <a:pt x="8486039" y="0"/>
                </a:lnTo>
                <a:lnTo>
                  <a:pt x="8486039" y="7541968"/>
                </a:lnTo>
                <a:lnTo>
                  <a:pt x="0" y="7541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405312"/>
            <a:ext cx="9047758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WDROŻENIE CDN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43691">
            <a:off x="12650583" y="5606367"/>
            <a:ext cx="6964299" cy="8229600"/>
          </a:xfrm>
          <a:custGeom>
            <a:avLst/>
            <a:gdLst/>
            <a:ahLst/>
            <a:cxnLst/>
            <a:rect r="r" b="b" t="t" l="l"/>
            <a:pathLst>
              <a:path h="8229600" w="6964299">
                <a:moveTo>
                  <a:pt x="0" y="0"/>
                </a:moveTo>
                <a:lnTo>
                  <a:pt x="6964299" y="0"/>
                </a:lnTo>
                <a:lnTo>
                  <a:pt x="69642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47113" y="-2271713"/>
            <a:ext cx="6151626" cy="8229600"/>
          </a:xfrm>
          <a:custGeom>
            <a:avLst/>
            <a:gdLst/>
            <a:ahLst/>
            <a:cxnLst/>
            <a:rect r="r" b="b" t="t" l="l"/>
            <a:pathLst>
              <a:path h="8229600" w="6151626">
                <a:moveTo>
                  <a:pt x="0" y="0"/>
                </a:moveTo>
                <a:lnTo>
                  <a:pt x="6151626" y="0"/>
                </a:lnTo>
                <a:lnTo>
                  <a:pt x="61516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8412232" y="2649466"/>
            <a:ext cx="0" cy="2714625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374872" y="719137"/>
            <a:ext cx="8074720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ZALETY I WADY METOD HOSTOWANIA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30416"/>
            <a:ext cx="7839605" cy="381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Lokalne hostowanie: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• Brak reklam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• Większa estetyka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Większe obciążenie serwera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Ryzyko wolnego ładowania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  <a:p>
            <a:pPr algn="l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200389" y="6218480"/>
            <a:ext cx="12102496" cy="1378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5"/>
              </a:lnSpc>
              <a:spcBef>
                <a:spcPct val="0"/>
              </a:spcBef>
            </a:pPr>
            <a:r>
              <a:rPr lang="en-US" b="true" sz="3046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655"/>
              </a:lnSpc>
              <a:spcBef>
                <a:spcPct val="0"/>
              </a:spcBef>
            </a:pPr>
            <a:r>
              <a:rPr lang="en-US" b="true" sz="3046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– Sklep z eleganckimi produktami lepiej unika logo YouTube.</a:t>
            </a:r>
          </a:p>
          <a:p>
            <a:pPr algn="l">
              <a:lnSpc>
                <a:spcPts val="3655"/>
              </a:lnSpc>
              <a:spcBef>
                <a:spcPct val="0"/>
              </a:spcBef>
            </a:pPr>
            <a:r>
              <a:rPr lang="en-US" b="true" sz="3046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– Blog z recenzjami może spokojnie używać osadzonego wideo.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45646" y="2630416"/>
            <a:ext cx="6515596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Zewnętrzne platformy: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• CDN = szybki dostęp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• Łatwe osadzanie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Reklamy i polecane filmy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Mniej estetyki (np. logo YouTube)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93758"/>
            <a:ext cx="10581581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Aby wdrożyć CDN, należy: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1. Zarejestrować się w usłudze CDN (np. Cloudflare).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2. Skonfigurować DNS, aby wskazywał na serwery CDN.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3. Ustawić reguły cache’owania dla zasobów statycznych.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364187"/>
            <a:ext cx="16230600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Konfiguracja domeny w Cloudflare – prosta zmiana DNS i automatyczna optymalizacja zasobów.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028700" y="4846581"/>
            <a:ext cx="1404707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V="true">
            <a:off x="1028700" y="7426350"/>
            <a:ext cx="1404707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8100000">
            <a:off x="-2753250" y="-3192672"/>
            <a:ext cx="14343539" cy="13070550"/>
          </a:xfrm>
          <a:custGeom>
            <a:avLst/>
            <a:gdLst/>
            <a:ahLst/>
            <a:cxnLst/>
            <a:rect r="r" b="b" t="t" l="l"/>
            <a:pathLst>
              <a:path h="13070550" w="14343539">
                <a:moveTo>
                  <a:pt x="0" y="0"/>
                </a:moveTo>
                <a:lnTo>
                  <a:pt x="14343538" y="0"/>
                </a:lnTo>
                <a:lnTo>
                  <a:pt x="14343538" y="13070549"/>
                </a:lnTo>
                <a:lnTo>
                  <a:pt x="0" y="1307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83252">
            <a:off x="-2873462" y="2714132"/>
            <a:ext cx="7804324" cy="8225902"/>
          </a:xfrm>
          <a:custGeom>
            <a:avLst/>
            <a:gdLst/>
            <a:ahLst/>
            <a:cxnLst/>
            <a:rect r="r" b="b" t="t" l="l"/>
            <a:pathLst>
              <a:path h="8225902" w="7804324">
                <a:moveTo>
                  <a:pt x="0" y="0"/>
                </a:moveTo>
                <a:lnTo>
                  <a:pt x="7804324" y="0"/>
                </a:lnTo>
                <a:lnTo>
                  <a:pt x="7804324" y="8225902"/>
                </a:lnTo>
                <a:lnTo>
                  <a:pt x="0" y="8225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48425" y="-1517720"/>
            <a:ext cx="6491459" cy="5899113"/>
          </a:xfrm>
          <a:custGeom>
            <a:avLst/>
            <a:gdLst/>
            <a:ahLst/>
            <a:cxnLst/>
            <a:rect r="r" b="b" t="t" l="l"/>
            <a:pathLst>
              <a:path h="5899113" w="6491459">
                <a:moveTo>
                  <a:pt x="0" y="0"/>
                </a:moveTo>
                <a:lnTo>
                  <a:pt x="6491458" y="0"/>
                </a:lnTo>
                <a:lnTo>
                  <a:pt x="6491458" y="5899113"/>
                </a:lnTo>
                <a:lnTo>
                  <a:pt x="0" y="5899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8803" y="3676650"/>
            <a:ext cx="172593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OPTYMALIZACJA FONTÓW – FONT-DISPLAY: SWAP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28043">
            <a:off x="13621074" y="-3137097"/>
            <a:ext cx="8481622" cy="10097169"/>
          </a:xfrm>
          <a:custGeom>
            <a:avLst/>
            <a:gdLst/>
            <a:ahLst/>
            <a:cxnLst/>
            <a:rect r="r" b="b" t="t" l="l"/>
            <a:pathLst>
              <a:path h="10097169" w="8481622">
                <a:moveTo>
                  <a:pt x="0" y="0"/>
                </a:moveTo>
                <a:lnTo>
                  <a:pt x="8481621" y="0"/>
                </a:lnTo>
                <a:lnTo>
                  <a:pt x="8481621" y="10097169"/>
                </a:lnTo>
                <a:lnTo>
                  <a:pt x="0" y="100971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3582180"/>
            <a:ext cx="1205369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361635"/>
            <a:ext cx="10308374" cy="3719720"/>
          </a:xfrm>
          <a:custGeom>
            <a:avLst/>
            <a:gdLst/>
            <a:ahLst/>
            <a:cxnLst/>
            <a:rect r="r" b="b" t="t" l="l"/>
            <a:pathLst>
              <a:path h="3719720" w="10308374">
                <a:moveTo>
                  <a:pt x="0" y="0"/>
                </a:moveTo>
                <a:lnTo>
                  <a:pt x="10308374" y="0"/>
                </a:lnTo>
                <a:lnTo>
                  <a:pt x="10308374" y="3719721"/>
                </a:lnTo>
                <a:lnTo>
                  <a:pt x="0" y="3719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63314"/>
            <a:ext cx="12053690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• Użyj font-display: swap, aby tekst był widoczny od razu.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• Tekst pojawia się natychmiast, zanim font zostanie załadowany.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• Efekt: lepsze wrażenia użytkownika i wskaźniki Core Web Vitals.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009085"/>
            <a:ext cx="222011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ctr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3D7692"/>
                </a:solidFill>
                <a:latin typeface="TT Drugs Bold"/>
                <a:ea typeface="TT Drugs Bold"/>
                <a:cs typeface="TT Drugs Bold"/>
                <a:sym typeface="TT Drugs Bold"/>
              </a:rPr>
              <a:t>CSS: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700" y="9648093"/>
            <a:ext cx="12053690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87688">
            <a:off x="10282257" y="5034286"/>
            <a:ext cx="8922358" cy="9404330"/>
          </a:xfrm>
          <a:custGeom>
            <a:avLst/>
            <a:gdLst/>
            <a:ahLst/>
            <a:cxnLst/>
            <a:rect r="r" b="b" t="t" l="l"/>
            <a:pathLst>
              <a:path h="9404330" w="8922358">
                <a:moveTo>
                  <a:pt x="0" y="0"/>
                </a:moveTo>
                <a:lnTo>
                  <a:pt x="8922358" y="0"/>
                </a:lnTo>
                <a:lnTo>
                  <a:pt x="8922358" y="9404330"/>
                </a:lnTo>
                <a:lnTo>
                  <a:pt x="0" y="9404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013544">
            <a:off x="-1834628" y="-2396987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83797" y="4405313"/>
            <a:ext cx="13850144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 REDUKCJA PRZEKIEROWAŃ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78827">
            <a:off x="12724106" y="-1149395"/>
            <a:ext cx="5515885" cy="4957401"/>
          </a:xfrm>
          <a:custGeom>
            <a:avLst/>
            <a:gdLst/>
            <a:ahLst/>
            <a:cxnLst/>
            <a:rect r="r" b="b" t="t" l="l"/>
            <a:pathLst>
              <a:path h="4957401" w="5515885">
                <a:moveTo>
                  <a:pt x="0" y="0"/>
                </a:moveTo>
                <a:lnTo>
                  <a:pt x="5515884" y="0"/>
                </a:lnTo>
                <a:lnTo>
                  <a:pt x="5515884" y="4957402"/>
                </a:lnTo>
                <a:lnTo>
                  <a:pt x="0" y="49574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548863" y="5037821"/>
            <a:ext cx="7776569" cy="6794777"/>
          </a:xfrm>
          <a:custGeom>
            <a:avLst/>
            <a:gdLst/>
            <a:ahLst/>
            <a:cxnLst/>
            <a:rect r="r" b="b" t="t" l="l"/>
            <a:pathLst>
              <a:path h="6794777" w="7776569">
                <a:moveTo>
                  <a:pt x="0" y="0"/>
                </a:moveTo>
                <a:lnTo>
                  <a:pt x="7776569" y="0"/>
                </a:lnTo>
                <a:lnTo>
                  <a:pt x="7776569" y="6794777"/>
                </a:lnTo>
                <a:lnTo>
                  <a:pt x="0" y="67947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13251"/>
            <a:ext cx="17259300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• Każde przekierowanie (301/302) wydłuża czas ładowania strony.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• Unikaj zbędnych przekierowań: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Upewnij się, że adres URL jest bezpośredni (np. </a:t>
            </a:r>
            <a:r>
              <a:rPr lang="en-US" sz="3600">
                <a:solidFill>
                  <a:srgbClr val="3D7692"/>
                </a:solidFill>
                <a:latin typeface="Forum"/>
                <a:ea typeface="Forum"/>
                <a:cs typeface="Forum"/>
                <a:sym typeface="Forum"/>
              </a:rPr>
              <a:t>https://example.com zamiast http://www.example.com</a:t>
            </a: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).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• Efekt: skrócenie czasu odpowiedzi serwera.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719762"/>
            <a:ext cx="14592469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Przekierowanie z </a:t>
            </a:r>
            <a:r>
              <a:rPr lang="en-US" b="true" sz="3099">
                <a:solidFill>
                  <a:srgbClr val="3D7692"/>
                </a:solidFill>
                <a:latin typeface="TT Drugs Bold"/>
                <a:ea typeface="TT Drugs Bold"/>
                <a:cs typeface="TT Drugs Bold"/>
                <a:sym typeface="TT Drugs Bold"/>
              </a:rPr>
              <a:t>http://example.com </a:t>
            </a: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do </a:t>
            </a:r>
            <a:r>
              <a:rPr lang="en-US" b="true" sz="3099">
                <a:solidFill>
                  <a:srgbClr val="3D7692"/>
                </a:solidFill>
                <a:latin typeface="TT Drugs Bold"/>
                <a:ea typeface="TT Drugs Bold"/>
                <a:cs typeface="TT Drugs Bold"/>
                <a:sym typeface="TT Drugs Bold"/>
              </a:rPr>
              <a:t>https://example.com </a:t>
            </a: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może dodać 300–500 ms</a:t>
            </a:r>
          </a:p>
        </p:txBody>
      </p:sp>
      <p:sp>
        <p:nvSpPr>
          <p:cNvPr name="AutoShape 6" id="6"/>
          <p:cNvSpPr/>
          <p:nvPr/>
        </p:nvSpPr>
        <p:spPr>
          <a:xfrm>
            <a:off x="1028700" y="5122473"/>
            <a:ext cx="13377460" cy="2102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28693" y="7655409"/>
            <a:ext cx="13377460" cy="21027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743691">
            <a:off x="12650583" y="5606367"/>
            <a:ext cx="6964299" cy="8229600"/>
          </a:xfrm>
          <a:custGeom>
            <a:avLst/>
            <a:gdLst/>
            <a:ahLst/>
            <a:cxnLst/>
            <a:rect r="r" b="b" t="t" l="l"/>
            <a:pathLst>
              <a:path h="8229600" w="6964299">
                <a:moveTo>
                  <a:pt x="0" y="0"/>
                </a:moveTo>
                <a:lnTo>
                  <a:pt x="6964299" y="0"/>
                </a:lnTo>
                <a:lnTo>
                  <a:pt x="69642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01857" y="-2160536"/>
            <a:ext cx="6151626" cy="8229600"/>
          </a:xfrm>
          <a:custGeom>
            <a:avLst/>
            <a:gdLst/>
            <a:ahLst/>
            <a:cxnLst/>
            <a:rect r="r" b="b" t="t" l="l"/>
            <a:pathLst>
              <a:path h="8229600" w="6151626">
                <a:moveTo>
                  <a:pt x="0" y="0"/>
                </a:moveTo>
                <a:lnTo>
                  <a:pt x="6151626" y="0"/>
                </a:lnTo>
                <a:lnTo>
                  <a:pt x="61516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03362" y="4602214"/>
            <a:ext cx="16081277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CACHE DYNAMICZNYCH TREŚCI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D769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997047">
            <a:off x="16268737" y="1136216"/>
            <a:ext cx="5724112" cy="9757432"/>
          </a:xfrm>
          <a:custGeom>
            <a:avLst/>
            <a:gdLst/>
            <a:ahLst/>
            <a:cxnLst/>
            <a:rect r="r" b="b" t="t" l="l"/>
            <a:pathLst>
              <a:path h="9757432" w="5724112">
                <a:moveTo>
                  <a:pt x="0" y="0"/>
                </a:moveTo>
                <a:lnTo>
                  <a:pt x="5724112" y="0"/>
                </a:lnTo>
                <a:lnTo>
                  <a:pt x="5724112" y="9757432"/>
                </a:lnTo>
                <a:lnTo>
                  <a:pt x="0" y="9757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2" t="0" r="-39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2279072">
            <a:off x="-6578195" y="5434111"/>
            <a:ext cx="7723366" cy="8702384"/>
          </a:xfrm>
          <a:custGeom>
            <a:avLst/>
            <a:gdLst/>
            <a:ahLst/>
            <a:cxnLst/>
            <a:rect r="r" b="b" t="t" l="l"/>
            <a:pathLst>
              <a:path h="8702384" w="7723366">
                <a:moveTo>
                  <a:pt x="0" y="8702383"/>
                </a:moveTo>
                <a:lnTo>
                  <a:pt x="7723365" y="8702383"/>
                </a:lnTo>
                <a:lnTo>
                  <a:pt x="7723365" y="0"/>
                </a:lnTo>
                <a:lnTo>
                  <a:pt x="0" y="0"/>
                </a:lnTo>
                <a:lnTo>
                  <a:pt x="0" y="8702383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0505805">
            <a:off x="12918784" y="-3644501"/>
            <a:ext cx="8486039" cy="7541967"/>
          </a:xfrm>
          <a:custGeom>
            <a:avLst/>
            <a:gdLst/>
            <a:ahLst/>
            <a:cxnLst/>
            <a:rect r="r" b="b" t="t" l="l"/>
            <a:pathLst>
              <a:path h="7541967" w="8486039">
                <a:moveTo>
                  <a:pt x="0" y="0"/>
                </a:moveTo>
                <a:lnTo>
                  <a:pt x="8486039" y="0"/>
                </a:lnTo>
                <a:lnTo>
                  <a:pt x="8486039" y="7541968"/>
                </a:lnTo>
                <a:lnTo>
                  <a:pt x="0" y="75419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09650"/>
            <a:ext cx="13976648" cy="273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• Dynamiczne strony mogą również korzystać z cache, choć na krótszy czas.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• Techniki: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Edge caching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– Stale-while-revalidate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• Efekt: szybki dostęp do dynamicznych treści bez przeciążania serwera.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614757"/>
            <a:ext cx="15735471" cy="140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FFFFFF"/>
                </a:solidFill>
                <a:latin typeface="TT Drugs Bold"/>
                <a:ea typeface="TT Drugs Bold"/>
                <a:cs typeface="TT Drugs Bold"/>
                <a:sym typeface="TT Drugs Bold"/>
              </a:rPr>
              <a:t>Blog lub sklep internetowy – statyczna część strony jest cachowana, dynamiczne elementy odświeżane co kilka minut.</a:t>
            </a:r>
          </a:p>
        </p:txBody>
      </p:sp>
      <p:sp>
        <p:nvSpPr>
          <p:cNvPr name="AutoShape 7" id="7"/>
          <p:cNvSpPr/>
          <p:nvPr/>
        </p:nvSpPr>
        <p:spPr>
          <a:xfrm>
            <a:off x="1028707" y="4251094"/>
            <a:ext cx="13377460" cy="21027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>
            <a:off x="1028715" y="6524520"/>
            <a:ext cx="13377460" cy="21027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39433">
            <a:off x="11164448" y="-1075106"/>
            <a:ext cx="7998834" cy="10405430"/>
          </a:xfrm>
          <a:custGeom>
            <a:avLst/>
            <a:gdLst/>
            <a:ahLst/>
            <a:cxnLst/>
            <a:rect r="r" b="b" t="t" l="l"/>
            <a:pathLst>
              <a:path h="10405430" w="7998834">
                <a:moveTo>
                  <a:pt x="0" y="0"/>
                </a:moveTo>
                <a:lnTo>
                  <a:pt x="7998833" y="0"/>
                </a:lnTo>
                <a:lnTo>
                  <a:pt x="7998833" y="10405430"/>
                </a:lnTo>
                <a:lnTo>
                  <a:pt x="0" y="1040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</a:blip>
            <a:stretch>
              <a:fillRect l="0" t="-1765" r="0" b="-176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460999">
            <a:off x="-222040" y="-5095622"/>
            <a:ext cx="5758981" cy="11575841"/>
          </a:xfrm>
          <a:custGeom>
            <a:avLst/>
            <a:gdLst/>
            <a:ahLst/>
            <a:cxnLst/>
            <a:rect r="r" b="b" t="t" l="l"/>
            <a:pathLst>
              <a:path h="11575841" w="5758981">
                <a:moveTo>
                  <a:pt x="0" y="0"/>
                </a:moveTo>
                <a:lnTo>
                  <a:pt x="5758981" y="0"/>
                </a:lnTo>
                <a:lnTo>
                  <a:pt x="5758981" y="11575841"/>
                </a:lnTo>
                <a:lnTo>
                  <a:pt x="0" y="115758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726998"/>
            <a:ext cx="172593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CACHE BUSTING – KONTROLA AKTUALIZACJI ZASOBÓW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78210" y="5362597"/>
            <a:ext cx="8505714" cy="7559454"/>
          </a:xfrm>
          <a:custGeom>
            <a:avLst/>
            <a:gdLst/>
            <a:ahLst/>
            <a:cxnLst/>
            <a:rect r="r" b="b" t="t" l="l"/>
            <a:pathLst>
              <a:path h="7559454" w="8505714">
                <a:moveTo>
                  <a:pt x="0" y="0"/>
                </a:moveTo>
                <a:lnTo>
                  <a:pt x="8505715" y="0"/>
                </a:lnTo>
                <a:lnTo>
                  <a:pt x="8505715" y="7559454"/>
                </a:lnTo>
                <a:lnTo>
                  <a:pt x="0" y="75594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39124">
            <a:off x="15180008" y="-5773948"/>
            <a:ext cx="7807833" cy="8229600"/>
          </a:xfrm>
          <a:custGeom>
            <a:avLst/>
            <a:gdLst/>
            <a:ahLst/>
            <a:cxnLst/>
            <a:rect r="r" b="b" t="t" l="l"/>
            <a:pathLst>
              <a:path h="8229600" w="7807833">
                <a:moveTo>
                  <a:pt x="0" y="0"/>
                </a:moveTo>
                <a:lnTo>
                  <a:pt x="7807833" y="0"/>
                </a:lnTo>
                <a:lnTo>
                  <a:pt x="780783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60228" y="2443889"/>
            <a:ext cx="13627398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• Cache busting polega na zmianie nazwy pliku przy każdej aktualizacji.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• Technika: dodawanie hash’a do nazwy pliku (np.</a:t>
            </a:r>
            <a:r>
              <a:rPr lang="en-US" sz="3600">
                <a:solidFill>
                  <a:srgbClr val="3D7692"/>
                </a:solidFill>
                <a:latin typeface="Forum"/>
                <a:ea typeface="Forum"/>
                <a:cs typeface="Forum"/>
                <a:sym typeface="Forum"/>
              </a:rPr>
              <a:t> style.a1b2c3.css</a:t>
            </a: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).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 • Efekt: przeglądarka pobiera nową wersję, gdy zasób zostanie zmieniony.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0243" y="5132651"/>
            <a:ext cx="11431488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Plik</a:t>
            </a:r>
            <a:r>
              <a:rPr lang="en-US" b="true" sz="3099">
                <a:solidFill>
                  <a:srgbClr val="3D7692"/>
                </a:solidFill>
                <a:latin typeface="TT Drugs Bold"/>
                <a:ea typeface="TT Drugs Bold"/>
                <a:cs typeface="TT Drugs Bold"/>
                <a:sym typeface="TT Drugs Bold"/>
              </a:rPr>
              <a:t> “app.css”</a:t>
            </a: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 zmienia się na </a:t>
            </a:r>
            <a:r>
              <a:rPr lang="en-US" b="true" sz="3099">
                <a:solidFill>
                  <a:srgbClr val="3D7692"/>
                </a:solidFill>
                <a:latin typeface="TT Drugs Bold"/>
                <a:ea typeface="TT Drugs Bold"/>
                <a:cs typeface="TT Drugs Bold"/>
                <a:sym typeface="TT Drugs Bold"/>
              </a:rPr>
              <a:t>“app.4f7a2.css”</a:t>
            </a: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 po aktualizacji.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060243" y="4610826"/>
            <a:ext cx="13627391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060235" y="6623804"/>
            <a:ext cx="13627391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055" y="-1372109"/>
            <a:ext cx="12594362" cy="13274689"/>
          </a:xfrm>
          <a:custGeom>
            <a:avLst/>
            <a:gdLst/>
            <a:ahLst/>
            <a:cxnLst/>
            <a:rect r="r" b="b" t="t" l="l"/>
            <a:pathLst>
              <a:path h="13274689" w="12594362">
                <a:moveTo>
                  <a:pt x="0" y="0"/>
                </a:moveTo>
                <a:lnTo>
                  <a:pt x="12594362" y="0"/>
                </a:lnTo>
                <a:lnTo>
                  <a:pt x="12594362" y="13274689"/>
                </a:lnTo>
                <a:lnTo>
                  <a:pt x="0" y="1327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98385"/>
            <a:ext cx="182880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PODSUMOWANIE – EFEKTY ZASTOSOWANIA CACHE I CDN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2807" y="4474103"/>
            <a:ext cx="16432371" cy="132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32"/>
              </a:lnSpc>
              <a:spcBef>
                <a:spcPct val="0"/>
              </a:spcBef>
            </a:pPr>
            <a:r>
              <a:rPr lang="en-US" sz="8693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ADAPTIVE STREAMING – HLS I DASH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3716505">
            <a:off x="-2729284" y="501257"/>
            <a:ext cx="7303770" cy="8229600"/>
          </a:xfrm>
          <a:custGeom>
            <a:avLst/>
            <a:gdLst/>
            <a:ahLst/>
            <a:cxnLst/>
            <a:rect r="r" b="b" t="t" l="l"/>
            <a:pathLst>
              <a:path h="8229600" w="730377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64982">
            <a:off x="15359855" y="-2117293"/>
            <a:ext cx="8597036" cy="10234567"/>
          </a:xfrm>
          <a:custGeom>
            <a:avLst/>
            <a:gdLst/>
            <a:ahLst/>
            <a:cxnLst/>
            <a:rect r="r" b="b" t="t" l="l"/>
            <a:pathLst>
              <a:path h="10234567" w="8597036">
                <a:moveTo>
                  <a:pt x="0" y="0"/>
                </a:moveTo>
                <a:lnTo>
                  <a:pt x="8597037" y="0"/>
                </a:lnTo>
                <a:lnTo>
                  <a:pt x="8597037" y="10234567"/>
                </a:lnTo>
                <a:lnTo>
                  <a:pt x="0" y="10234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5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593964"/>
            <a:ext cx="16541055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Podsumowanie: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Cache przeglądarki i odpowiednie nagłówki (Cache-Control) zmniejszają liczbę zapytań.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CDN przyspiesza ładowanie, dostarczając zasoby z najbliższego serwera.</a:t>
            </a:r>
          </a:p>
          <a:p>
            <a:pPr algn="l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Forum"/>
                <a:ea typeface="Forum"/>
                <a:cs typeface="Forum"/>
                <a:sym typeface="Forum"/>
              </a:rPr>
              <a:t>– Optymalizacja fontów i redukcja przekierowań dodatkowo zwiększają wydajność.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127205"/>
            <a:ext cx="14997609" cy="93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19"/>
              </a:lnSpc>
              <a:spcBef>
                <a:spcPct val="0"/>
              </a:spcBef>
            </a:pPr>
            <a:r>
              <a:rPr lang="en-US" b="true" sz="3099">
                <a:solidFill>
                  <a:srgbClr val="000000"/>
                </a:solidFill>
                <a:latin typeface="TT Drugs Bold"/>
                <a:ea typeface="TT Drugs Bold"/>
                <a:cs typeface="TT Drugs Bold"/>
                <a:sym typeface="TT Drugs Bold"/>
              </a:rPr>
              <a:t>Strona po wdrożeniu CDN i cache: czas ładowania zmniejszony z 4,5 s do 1,7 s.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4455692"/>
            <a:ext cx="13627391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6732167"/>
            <a:ext cx="13627391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-8687688">
            <a:off x="10282257" y="5034286"/>
            <a:ext cx="8922358" cy="9404330"/>
          </a:xfrm>
          <a:custGeom>
            <a:avLst/>
            <a:gdLst/>
            <a:ahLst/>
            <a:cxnLst/>
            <a:rect r="r" b="b" t="t" l="l"/>
            <a:pathLst>
              <a:path h="9404330" w="8922358">
                <a:moveTo>
                  <a:pt x="0" y="0"/>
                </a:moveTo>
                <a:lnTo>
                  <a:pt x="8922358" y="0"/>
                </a:lnTo>
                <a:lnTo>
                  <a:pt x="8922358" y="9404330"/>
                </a:lnTo>
                <a:lnTo>
                  <a:pt x="0" y="9404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687688">
            <a:off x="-4461179" y="-5522237"/>
            <a:ext cx="8922358" cy="9404330"/>
          </a:xfrm>
          <a:custGeom>
            <a:avLst/>
            <a:gdLst/>
            <a:ahLst/>
            <a:cxnLst/>
            <a:rect r="r" b="b" t="t" l="l"/>
            <a:pathLst>
              <a:path h="9404330" w="8922358">
                <a:moveTo>
                  <a:pt x="0" y="0"/>
                </a:moveTo>
                <a:lnTo>
                  <a:pt x="8922358" y="0"/>
                </a:lnTo>
                <a:lnTo>
                  <a:pt x="8922358" y="9404329"/>
                </a:lnTo>
                <a:lnTo>
                  <a:pt x="0" y="940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C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716505">
            <a:off x="-2729284" y="501257"/>
            <a:ext cx="7303770" cy="8229600"/>
          </a:xfrm>
          <a:custGeom>
            <a:avLst/>
            <a:gdLst/>
            <a:ahLst/>
            <a:cxnLst/>
            <a:rect r="r" b="b" t="t" l="l"/>
            <a:pathLst>
              <a:path h="8229600" w="7303770">
                <a:moveTo>
                  <a:pt x="0" y="0"/>
                </a:moveTo>
                <a:lnTo>
                  <a:pt x="7303770" y="0"/>
                </a:lnTo>
                <a:lnTo>
                  <a:pt x="73037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64982">
            <a:off x="15344479" y="-1717499"/>
            <a:ext cx="8597036" cy="10234567"/>
          </a:xfrm>
          <a:custGeom>
            <a:avLst/>
            <a:gdLst/>
            <a:ahLst/>
            <a:cxnLst/>
            <a:rect r="r" b="b" t="t" l="l"/>
            <a:pathLst>
              <a:path h="10234567" w="8597036">
                <a:moveTo>
                  <a:pt x="0" y="0"/>
                </a:moveTo>
                <a:lnTo>
                  <a:pt x="8597036" y="0"/>
                </a:lnTo>
                <a:lnTo>
                  <a:pt x="8597036" y="10234567"/>
                </a:lnTo>
                <a:lnTo>
                  <a:pt x="0" y="10234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08720" y="394647"/>
            <a:ext cx="8717934" cy="59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Adaptive streaming – d</a:t>
            </a: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ynamiczne dostosowanie jakości filmu do internetu użytkownika.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Technologie: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– HLS (Apple)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– MPEG-DASH (wieloplatformowe)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Zalety: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– Brak zacinania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– Lepsza jakość przy szybkim internecie</a:t>
            </a:r>
          </a:p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F2A37"/>
                </a:solidFill>
                <a:latin typeface="Forum"/>
                <a:ea typeface="Forum"/>
                <a:cs typeface="Forum"/>
                <a:sym typeface="Forum"/>
              </a:rPr>
              <a:t>– Płynność na słabszych urządzeniach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9200" y="7164658"/>
            <a:ext cx="15109099" cy="140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06"/>
              </a:lnSpc>
              <a:spcBef>
                <a:spcPct val="0"/>
              </a:spcBef>
            </a:pPr>
            <a:r>
              <a:rPr lang="en-US" b="true" sz="3088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Przykład:</a:t>
            </a:r>
          </a:p>
          <a:p>
            <a:pPr algn="l">
              <a:lnSpc>
                <a:spcPts val="3706"/>
              </a:lnSpc>
              <a:spcBef>
                <a:spcPct val="0"/>
              </a:spcBef>
            </a:pPr>
            <a:r>
              <a:rPr lang="en-US" b="true" sz="3088">
                <a:solidFill>
                  <a:srgbClr val="0F2A37"/>
                </a:solidFill>
                <a:latin typeface="TT Drugs Bold"/>
                <a:ea typeface="TT Drugs Bold"/>
                <a:cs typeface="TT Drugs Bold"/>
                <a:sym typeface="TT Drugs Bold"/>
              </a:rPr>
              <a:t>YouTube i Netflix zmieniają jakość w czasie rzeczywistym – użytkownik nawet tego nie zauważa.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F2A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6451" y="5143500"/>
            <a:ext cx="8825308" cy="8229600"/>
          </a:xfrm>
          <a:custGeom>
            <a:avLst/>
            <a:gdLst/>
            <a:ahLst/>
            <a:cxnLst/>
            <a:rect r="r" b="b" t="t" l="l"/>
            <a:pathLst>
              <a:path h="8229600" w="8825308">
                <a:moveTo>
                  <a:pt x="0" y="0"/>
                </a:moveTo>
                <a:lnTo>
                  <a:pt x="8825308" y="0"/>
                </a:lnTo>
                <a:lnTo>
                  <a:pt x="88253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903874">
            <a:off x="-1727363" y="-5191651"/>
            <a:ext cx="10898092" cy="9522208"/>
          </a:xfrm>
          <a:custGeom>
            <a:avLst/>
            <a:gdLst/>
            <a:ahLst/>
            <a:cxnLst/>
            <a:rect r="r" b="b" t="t" l="l"/>
            <a:pathLst>
              <a:path h="9522208" w="10898092">
                <a:moveTo>
                  <a:pt x="0" y="0"/>
                </a:moveTo>
                <a:lnTo>
                  <a:pt x="10898092" y="0"/>
                </a:lnTo>
                <a:lnTo>
                  <a:pt x="10898092" y="9522208"/>
                </a:lnTo>
                <a:lnTo>
                  <a:pt x="0" y="9522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00792" y="-1071899"/>
            <a:ext cx="6741277" cy="9125247"/>
          </a:xfrm>
          <a:custGeom>
            <a:avLst/>
            <a:gdLst/>
            <a:ahLst/>
            <a:cxnLst/>
            <a:rect r="r" b="b" t="t" l="l"/>
            <a:pathLst>
              <a:path h="9125247" w="6741277">
                <a:moveTo>
                  <a:pt x="0" y="0"/>
                </a:moveTo>
                <a:lnTo>
                  <a:pt x="6741276" y="0"/>
                </a:lnTo>
                <a:lnTo>
                  <a:pt x="6741276" y="9125248"/>
                </a:lnTo>
                <a:lnTo>
                  <a:pt x="0" y="91252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6507" y="3676650"/>
            <a:ext cx="17259300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19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LAZY LOADING I PRELOAD=“NONE”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DAGha4GmRgE</dc:identifier>
  <dcterms:modified xsi:type="dcterms:W3CDTF">2011-08-01T06:04:30Z</dcterms:modified>
  <cp:revision>1</cp:revision>
  <dc:title>Zrozumienie różnych faz kryzysu</dc:title>
</cp:coreProperties>
</file>